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6784d693486d4d0f" /><Relationship Type="http://schemas.openxmlformats.org/officeDocument/2006/relationships/extended-properties" Target="/docProps/app.xml" Id="R027fc3a68c51460c" /><Relationship Type="http://schemas.openxmlformats.org/officeDocument/2006/relationships/officeDocument" Target="/ppt/presentation.xml" Id="Rc2974850050549cc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f6a8ccc1c50e4945"/>
  </p:sldMasterIdLst>
  <p:notesMasterIdLst>
    <p:notesMasterId xmlns:r="http://schemas.openxmlformats.org/officeDocument/2006/relationships" r:id="Ra06592ac6257422c"/>
  </p:notesMasterIdLst>
  <p:sldIdLst>
    <p:sldId xmlns:r="http://schemas.openxmlformats.org/officeDocument/2006/relationships" id="256" r:id="R65ed86e421c94a78"/>
    <p:sldId xmlns:r="http://schemas.openxmlformats.org/officeDocument/2006/relationships" id="257" r:id="R4b7defc5258d4908"/>
    <p:sldId xmlns:r="http://schemas.openxmlformats.org/officeDocument/2006/relationships" id="258" r:id="R79cde5cf80554ad5"/>
    <p:sldId xmlns:r="http://schemas.openxmlformats.org/officeDocument/2006/relationships" id="259" r:id="R8b70aa59681743de"/>
    <p:sldId xmlns:r="http://schemas.openxmlformats.org/officeDocument/2006/relationships" id="260" r:id="R814e685a769e4112"/>
    <p:sldId xmlns:r="http://schemas.openxmlformats.org/officeDocument/2006/relationships" id="261" r:id="R688f401d58a04c2d"/>
    <p:sldId xmlns:r="http://schemas.openxmlformats.org/officeDocument/2006/relationships" id="262" r:id="R25b1304639674949"/>
    <p:sldId xmlns:r="http://schemas.openxmlformats.org/officeDocument/2006/relationships" id="263" r:id="R789a52d17067429a"/>
    <p:sldId xmlns:r="http://schemas.openxmlformats.org/officeDocument/2006/relationships" id="264" r:id="R310386b31c7d432d"/>
    <p:sldId xmlns:r="http://schemas.openxmlformats.org/officeDocument/2006/relationships" id="265" r:id="R418d33016cdc4511"/>
    <p:sldId xmlns:r="http://schemas.openxmlformats.org/officeDocument/2006/relationships" id="266" r:id="R3d1cbc7f7c5544af"/>
    <p:sldId xmlns:r="http://schemas.openxmlformats.org/officeDocument/2006/relationships" id="267" r:id="Rdc25db550f914d0f"/>
    <p:sldId xmlns:r="http://schemas.openxmlformats.org/officeDocument/2006/relationships" id="268" r:id="R5de09027dc4843a3"/>
    <p:sldId xmlns:r="http://schemas.openxmlformats.org/officeDocument/2006/relationships" id="269" r:id="R730593bac32d4d8f"/>
    <p:sldId xmlns:r="http://schemas.openxmlformats.org/officeDocument/2006/relationships" id="270" r:id="R61355e2d9a654356"/>
    <p:sldId xmlns:r="http://schemas.openxmlformats.org/officeDocument/2006/relationships" id="271" r:id="Re4be225a44d74ba5"/>
    <p:sldId xmlns:r="http://schemas.openxmlformats.org/officeDocument/2006/relationships" id="272" r:id="R26c944db13424668"/>
    <p:sldId xmlns:r="http://schemas.openxmlformats.org/officeDocument/2006/relationships" id="273" r:id="R4d73a838e39f4fd7"/>
    <p:sldId xmlns:r="http://schemas.openxmlformats.org/officeDocument/2006/relationships" id="274" r:id="R3e2580c09d0b4286"/>
    <p:sldId xmlns:r="http://schemas.openxmlformats.org/officeDocument/2006/relationships" id="275" r:id="R7626c7f2c59049bc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ecc643be09744dd5" /><Relationship Type="http://schemas.openxmlformats.org/officeDocument/2006/relationships/slideMaster" Target="/ppt/slideMasters/slideMaster1.xml" Id="Rf6a8ccc1c50e4945" /><Relationship Type="http://schemas.openxmlformats.org/officeDocument/2006/relationships/notesMaster" Target="/ppt/notesMasters/notesMaster1.xml" Id="Ra06592ac6257422c" /><Relationship Type="http://schemas.openxmlformats.org/officeDocument/2006/relationships/presProps" Target="/ppt/presProps.xml" Id="Re705a835abf844f9" /><Relationship Type="http://schemas.openxmlformats.org/officeDocument/2006/relationships/tableStyles" Target="/ppt/tableStyles.xml" Id="R1d621e476fb0468d" /><Relationship Type="http://schemas.openxmlformats.org/officeDocument/2006/relationships/slide" Target="/ppt/slides/slide1.xml" Id="R65ed86e421c94a78" /><Relationship Type="http://schemas.openxmlformats.org/officeDocument/2006/relationships/slide" Target="/ppt/slides/slide2.xml" Id="R4b7defc5258d4908" /><Relationship Type="http://schemas.openxmlformats.org/officeDocument/2006/relationships/slide" Target="/ppt/slides/slide3.xml" Id="R79cde5cf80554ad5" /><Relationship Type="http://schemas.openxmlformats.org/officeDocument/2006/relationships/slide" Target="/ppt/slides/slide4.xml" Id="R8b70aa59681743de" /><Relationship Type="http://schemas.openxmlformats.org/officeDocument/2006/relationships/slide" Target="/ppt/slides/slide5.xml" Id="R814e685a769e4112" /><Relationship Type="http://schemas.openxmlformats.org/officeDocument/2006/relationships/slide" Target="/ppt/slides/slide6.xml" Id="R688f401d58a04c2d" /><Relationship Type="http://schemas.openxmlformats.org/officeDocument/2006/relationships/slide" Target="/ppt/slides/slide7.xml" Id="R25b1304639674949" /><Relationship Type="http://schemas.openxmlformats.org/officeDocument/2006/relationships/slide" Target="/ppt/slides/slide8.xml" Id="R789a52d17067429a" /><Relationship Type="http://schemas.openxmlformats.org/officeDocument/2006/relationships/slide" Target="/ppt/slides/slide9.xml" Id="R310386b31c7d432d" /><Relationship Type="http://schemas.openxmlformats.org/officeDocument/2006/relationships/slide" Target="/ppt/slides/slide10.xml" Id="R418d33016cdc4511" /><Relationship Type="http://schemas.openxmlformats.org/officeDocument/2006/relationships/slide" Target="/ppt/slides/slide11.xml" Id="R3d1cbc7f7c5544af" /><Relationship Type="http://schemas.openxmlformats.org/officeDocument/2006/relationships/slide" Target="/ppt/slides/slide12.xml" Id="Rdc25db550f914d0f" /><Relationship Type="http://schemas.openxmlformats.org/officeDocument/2006/relationships/slide" Target="/ppt/slides/slide13.xml" Id="R5de09027dc4843a3" /><Relationship Type="http://schemas.openxmlformats.org/officeDocument/2006/relationships/slide" Target="/ppt/slides/slide14.xml" Id="R730593bac32d4d8f" /><Relationship Type="http://schemas.openxmlformats.org/officeDocument/2006/relationships/slide" Target="/ppt/slides/slide15.xml" Id="R61355e2d9a654356" /><Relationship Type="http://schemas.openxmlformats.org/officeDocument/2006/relationships/slide" Target="/ppt/slides/slide16.xml" Id="Re4be225a44d74ba5" /><Relationship Type="http://schemas.openxmlformats.org/officeDocument/2006/relationships/slide" Target="/ppt/slides/slide17.xml" Id="R26c944db13424668" /><Relationship Type="http://schemas.openxmlformats.org/officeDocument/2006/relationships/slide" Target="/ppt/slides/slide18.xml" Id="R4d73a838e39f4fd7" /><Relationship Type="http://schemas.openxmlformats.org/officeDocument/2006/relationships/slide" Target="/ppt/slides/slide19.xml" Id="R3e2580c09d0b4286" /><Relationship Type="http://schemas.openxmlformats.org/officeDocument/2006/relationships/slide" Target="/ppt/slides/slide20.xml" Id="R7626c7f2c59049bc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7576e3a2e2ab4272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3463c3b47be54971" /><Relationship Type="http://schemas.openxmlformats.org/officeDocument/2006/relationships/notesMaster" Target="/ppt/notesMasters/notesMaster1.xml" Id="R82c04778f1fb4c5f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4fd1d1d6fcf847fa" /><Relationship Type="http://schemas.openxmlformats.org/officeDocument/2006/relationships/notesMaster" Target="/ppt/notesMasters/notesMaster1.xml" Id="Ra332ac97056340a1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cb4058dd6b9740cd" /><Relationship Type="http://schemas.openxmlformats.org/officeDocument/2006/relationships/notesMaster" Target="/ppt/notesMasters/notesMaster1.xml" Id="R98e580bbaf2f48e2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ef8ee9abc0624a5d" /><Relationship Type="http://schemas.openxmlformats.org/officeDocument/2006/relationships/notesMaster" Target="/ppt/notesMasters/notesMaster1.xml" Id="R62b2985719f04802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4d24eb137501432b" /><Relationship Type="http://schemas.openxmlformats.org/officeDocument/2006/relationships/notesMaster" Target="/ppt/notesMasters/notesMaster1.xml" Id="R4642b129cc3449f1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43571851f5bb46ee" /><Relationship Type="http://schemas.openxmlformats.org/officeDocument/2006/relationships/notesMaster" Target="/ppt/notesMasters/notesMaster1.xml" Id="R9fe099e491a34595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290bedccdb864d6d" /><Relationship Type="http://schemas.openxmlformats.org/officeDocument/2006/relationships/notesMaster" Target="/ppt/notesMasters/notesMaster1.xml" Id="Rb7da1ddede304040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772c1d42d0694f6c" /><Relationship Type="http://schemas.openxmlformats.org/officeDocument/2006/relationships/notesMaster" Target="/ppt/notesMasters/notesMaster1.xml" Id="R691a5a463f614d72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b70ad5bd825140ad" /><Relationship Type="http://schemas.openxmlformats.org/officeDocument/2006/relationships/notesMaster" Target="/ppt/notesMasters/notesMaster1.xml" Id="Ra070bad0584e4883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e9e732b63048457b" /><Relationship Type="http://schemas.openxmlformats.org/officeDocument/2006/relationships/notesMaster" Target="/ppt/notesMasters/notesMaster1.xml" Id="Rd62d20750c5643e1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cdeb27a7c4324df4" /><Relationship Type="http://schemas.openxmlformats.org/officeDocument/2006/relationships/notesMaster" Target="/ppt/notesMasters/notesMaster1.xml" Id="Rb0029a8d96ee4c95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980b2351e93145d3" /><Relationship Type="http://schemas.openxmlformats.org/officeDocument/2006/relationships/notesMaster" Target="/ppt/notesMasters/notesMaster1.xml" Id="R3e27e77d994d43a2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04340e96e86247b3" /><Relationship Type="http://schemas.openxmlformats.org/officeDocument/2006/relationships/notesMaster" Target="/ppt/notesMasters/notesMaster1.xml" Id="Rfdea36bc3f0542d1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327ad3bd75034ee4" /><Relationship Type="http://schemas.openxmlformats.org/officeDocument/2006/relationships/notesMaster" Target="/ppt/notesMasters/notesMaster1.xml" Id="R16fe5db1d8fa4ae2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338cc012fe874934" /><Relationship Type="http://schemas.openxmlformats.org/officeDocument/2006/relationships/notesMaster" Target="/ppt/notesMasters/notesMaster1.xml" Id="R164295f55ec44d62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69060fb3741142ee" /><Relationship Type="http://schemas.openxmlformats.org/officeDocument/2006/relationships/notesMaster" Target="/ppt/notesMasters/notesMaster1.xml" Id="R0a6bc32b34c8411a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40ea5ae7cb4b42d4" /><Relationship Type="http://schemas.openxmlformats.org/officeDocument/2006/relationships/notesMaster" Target="/ppt/notesMasters/notesMaster1.xml" Id="R723e781dbc504ef1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4bf2cf7f6ffb46ab" /><Relationship Type="http://schemas.openxmlformats.org/officeDocument/2006/relationships/notesMaster" Target="/ppt/notesMasters/notesMaster1.xml" Id="Rcadfd83cb63840d1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718b506dc5564187" /><Relationship Type="http://schemas.openxmlformats.org/officeDocument/2006/relationships/notesMaster" Target="/ppt/notesMasters/notesMaster1.xml" Id="Ra09a2a2c29704b54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59f4ff2924d94db5" /><Relationship Type="http://schemas.openxmlformats.org/officeDocument/2006/relationships/notesMaster" Target="/ppt/notesMasters/notesMaster1.xml" Id="Ra64d99c9459a4fa6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材料来源：</a:t>
            </a:r>
          </a:p>
          <a:p xmlns:a="http://schemas.openxmlformats.org/drawingml/2006/main">
            <a:r>
              <a:t>中考攻略动力方法与技巧 FIGS学生讲座.pptx</a:t>
            </a:r>
          </a:p>
          <a:p xmlns:a="http://schemas.openxmlformats.org/drawingml/2006/main">
            <a:r>
              <a:t>初中名校升学讲座 高级东家长版本（坪山教育局）.pptx</a:t>
            </a:r>
          </a:p>
          <a:p xmlns:a="http://schemas.openxmlformats.org/drawingml/2006/main">
            <a:r>
              <a:t>https://www.sz.gov.cn/attachment/1/1436/1436095/11235115.pdf</a:t>
            </a:r>
          </a:p>
          <a:p xmlns:a="http://schemas.openxmlformats.org/drawingml/2006/main">
            <a:r>
              <a:t>官方规则核查日期：2026年10月12日。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材料来源：</a:t>
            </a:r>
          </a:p>
          <a:p xmlns:a="http://schemas.openxmlformats.org/drawingml/2006/main">
            <a:r>
              <a:t>中考攻略动力方法与技巧 FIGS学生讲座.pptx</a:t>
            </a:r>
          </a:p>
          <a:p xmlns:a="http://schemas.openxmlformats.org/drawingml/2006/main">
            <a:r>
              <a:t>初中名校升学讲座 高级东家长版本（坪山教育局）.pptx</a:t>
            </a:r>
          </a:p>
          <a:p xmlns:a="http://schemas.openxmlformats.org/drawingml/2006/main">
            <a:r>
              <a:t>https://www.sz.gov.cn/attachment/1/1436/1436095/11235115.pdf</a:t>
            </a:r>
          </a:p>
          <a:p xmlns:a="http://schemas.openxmlformats.org/drawingml/2006/main">
            <a:r>
              <a:t>官方规则核查日期：2026年10月12日。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材料来源：</a:t>
            </a:r>
          </a:p>
          <a:p xmlns:a="http://schemas.openxmlformats.org/drawingml/2006/main">
            <a:r>
              <a:t>中考攻略动力方法与技巧 FIGS学生讲座.pptx</a:t>
            </a:r>
          </a:p>
          <a:p xmlns:a="http://schemas.openxmlformats.org/drawingml/2006/main">
            <a:r>
              <a:t>初中名校升学讲座 高级东家长版本（坪山教育局）.pptx</a:t>
            </a:r>
          </a:p>
          <a:p xmlns:a="http://schemas.openxmlformats.org/drawingml/2006/main">
            <a:r>
              <a:t>https://www.sz.gov.cn/attachment/1/1436/1436095/11235115.pdf</a:t>
            </a:r>
          </a:p>
          <a:p xmlns:a="http://schemas.openxmlformats.org/drawingml/2006/main">
            <a:r>
              <a:t>官方规则核查日期：2026年10月12日。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材料来源：</a:t>
            </a:r>
          </a:p>
          <a:p xmlns:a="http://schemas.openxmlformats.org/drawingml/2006/main">
            <a:r>
              <a:t>中考攻略动力方法与技巧 FIGS学生讲座.pptx</a:t>
            </a:r>
          </a:p>
          <a:p xmlns:a="http://schemas.openxmlformats.org/drawingml/2006/main">
            <a:r>
              <a:t>初中名校升学讲座 高级东家长版本（坪山教育局）.pptx</a:t>
            </a:r>
          </a:p>
          <a:p xmlns:a="http://schemas.openxmlformats.org/drawingml/2006/main">
            <a:r>
              <a:t>https://www.sz.gov.cn/attachment/1/1436/1436095/11235115.pdf</a:t>
            </a:r>
          </a:p>
          <a:p xmlns:a="http://schemas.openxmlformats.org/drawingml/2006/main">
            <a:r>
              <a:t>官方规则核查日期：2026年10月12日。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材料来源：</a:t>
            </a:r>
          </a:p>
          <a:p xmlns:a="http://schemas.openxmlformats.org/drawingml/2006/main">
            <a:r>
              <a:t>中考攻略动力方法与技巧 FIGS学生讲座.pptx</a:t>
            </a:r>
          </a:p>
          <a:p xmlns:a="http://schemas.openxmlformats.org/drawingml/2006/main">
            <a:r>
              <a:t>初中名校升学讲座 高级东家长版本（坪山教育局）.pptx</a:t>
            </a:r>
          </a:p>
          <a:p xmlns:a="http://schemas.openxmlformats.org/drawingml/2006/main">
            <a:r>
              <a:t>https://www.sz.gov.cn/attachment/1/1436/1436095/11235115.pdf</a:t>
            </a:r>
          </a:p>
          <a:p xmlns:a="http://schemas.openxmlformats.org/drawingml/2006/main">
            <a:r>
              <a:t>官方规则核查日期：2026年10月12日。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材料来源：</a:t>
            </a:r>
          </a:p>
          <a:p xmlns:a="http://schemas.openxmlformats.org/drawingml/2006/main">
            <a:r>
              <a:t>中考攻略动力方法与技巧 FIGS学生讲座.pptx</a:t>
            </a:r>
          </a:p>
          <a:p xmlns:a="http://schemas.openxmlformats.org/drawingml/2006/main">
            <a:r>
              <a:t>初中名校升学讲座 高级东家长版本（坪山教育局）.pptx</a:t>
            </a:r>
          </a:p>
          <a:p xmlns:a="http://schemas.openxmlformats.org/drawingml/2006/main">
            <a:r>
              <a:t>https://www.sz.gov.cn/attachment/1/1436/1436095/11235115.pdf</a:t>
            </a:r>
          </a:p>
          <a:p xmlns:a="http://schemas.openxmlformats.org/drawingml/2006/main">
            <a:r>
              <a:t>官方规则核查日期：2026年10月12日。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材料来源：</a:t>
            </a:r>
          </a:p>
          <a:p xmlns:a="http://schemas.openxmlformats.org/drawingml/2006/main">
            <a:r>
              <a:t>中考攻略动力方法与技巧 FIGS学生讲座.pptx</a:t>
            </a:r>
          </a:p>
          <a:p xmlns:a="http://schemas.openxmlformats.org/drawingml/2006/main">
            <a:r>
              <a:t>初中名校升学讲座 高级东家长版本（坪山教育局）.pptx</a:t>
            </a:r>
          </a:p>
          <a:p xmlns:a="http://schemas.openxmlformats.org/drawingml/2006/main">
            <a:r>
              <a:t>https://www.sz.gov.cn/attachment/1/1436/1436095/11235115.pdf</a:t>
            </a:r>
          </a:p>
          <a:p xmlns:a="http://schemas.openxmlformats.org/drawingml/2006/main">
            <a:r>
              <a:t>官方规则核查日期：2026年10月12日。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材料来源：</a:t>
            </a:r>
          </a:p>
          <a:p xmlns:a="http://schemas.openxmlformats.org/drawingml/2006/main">
            <a:r>
              <a:t>中考攻略动力方法与技巧 FIGS学生讲座.pptx</a:t>
            </a:r>
          </a:p>
          <a:p xmlns:a="http://schemas.openxmlformats.org/drawingml/2006/main">
            <a:r>
              <a:t>初中名校升学讲座 高级东家长版本（坪山教育局）.pptx</a:t>
            </a:r>
          </a:p>
          <a:p xmlns:a="http://schemas.openxmlformats.org/drawingml/2006/main">
            <a:r>
              <a:t>https://www.sz.gov.cn/attachment/1/1436/1436095/11235115.pdf</a:t>
            </a:r>
          </a:p>
          <a:p xmlns:a="http://schemas.openxmlformats.org/drawingml/2006/main">
            <a:r>
              <a:t>官方规则核查日期：2026年10月12日。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材料来源：</a:t>
            </a:r>
          </a:p>
          <a:p xmlns:a="http://schemas.openxmlformats.org/drawingml/2006/main">
            <a:r>
              <a:t>中考攻略动力方法与技巧 FIGS学生讲座.pptx</a:t>
            </a:r>
          </a:p>
          <a:p xmlns:a="http://schemas.openxmlformats.org/drawingml/2006/main">
            <a:r>
              <a:t>初中名校升学讲座 高级东家长版本（坪山教育局）.pptx</a:t>
            </a:r>
          </a:p>
          <a:p xmlns:a="http://schemas.openxmlformats.org/drawingml/2006/main">
            <a:r>
              <a:t>https://www.sz.gov.cn/attachment/1/1436/1436095/11235115.pdf</a:t>
            </a:r>
          </a:p>
          <a:p xmlns:a="http://schemas.openxmlformats.org/drawingml/2006/main">
            <a:r>
              <a:t>官方规则核查日期：2026年10月12日。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材料来源：</a:t>
            </a:r>
          </a:p>
          <a:p xmlns:a="http://schemas.openxmlformats.org/drawingml/2006/main">
            <a:r>
              <a:t>中考攻略动力方法与技巧 FIGS学生讲座.pptx</a:t>
            </a:r>
          </a:p>
          <a:p xmlns:a="http://schemas.openxmlformats.org/drawingml/2006/main">
            <a:r>
              <a:t>初中名校升学讲座 高级东家长版本（坪山教育局）.pptx</a:t>
            </a:r>
          </a:p>
          <a:p xmlns:a="http://schemas.openxmlformats.org/drawingml/2006/main">
            <a:r>
              <a:t>https://www.sz.gov.cn/attachment/1/1436/1436095/11235115.pdf</a:t>
            </a:r>
          </a:p>
          <a:p xmlns:a="http://schemas.openxmlformats.org/drawingml/2006/main">
            <a:r>
              <a:t>官方规则核查日期：2026年10月12日。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材料来源：</a:t>
            </a:r>
          </a:p>
          <a:p xmlns:a="http://schemas.openxmlformats.org/drawingml/2006/main">
            <a:r>
              <a:t>中考攻略动力方法与技巧 FIGS学生讲座.pptx</a:t>
            </a:r>
          </a:p>
          <a:p xmlns:a="http://schemas.openxmlformats.org/drawingml/2006/main">
            <a:r>
              <a:t>初中名校升学讲座 高级东家长版本（坪山教育局）.pptx</a:t>
            </a:r>
          </a:p>
          <a:p xmlns:a="http://schemas.openxmlformats.org/drawingml/2006/main">
            <a:r>
              <a:t>https://www.sz.gov.cn/attachment/1/1436/1436095/11235115.pdf</a:t>
            </a:r>
          </a:p>
          <a:p xmlns:a="http://schemas.openxmlformats.org/drawingml/2006/main">
            <a:r>
              <a:t>官方规则核查日期：2026年10月12日。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材料来源：</a:t>
            </a:r>
          </a:p>
          <a:p xmlns:a="http://schemas.openxmlformats.org/drawingml/2006/main">
            <a:r>
              <a:t>中考攻略动力方法与技巧 FIGS学生讲座.pptx</a:t>
            </a:r>
          </a:p>
          <a:p xmlns:a="http://schemas.openxmlformats.org/drawingml/2006/main">
            <a:r>
              <a:t>初中名校升学讲座 高级东家长版本（坪山教育局）.pptx</a:t>
            </a:r>
          </a:p>
          <a:p xmlns:a="http://schemas.openxmlformats.org/drawingml/2006/main">
            <a:r>
              <a:t>https://www.sz.gov.cn/attachment/1/1436/1436095/11235115.pdf</a:t>
            </a:r>
          </a:p>
          <a:p xmlns:a="http://schemas.openxmlformats.org/drawingml/2006/main">
            <a:r>
              <a:t>官方规则核查日期：2026年10月12日。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材料来源：</a:t>
            </a:r>
          </a:p>
          <a:p xmlns:a="http://schemas.openxmlformats.org/drawingml/2006/main">
            <a:r>
              <a:t>中考攻略动力方法与技巧 FIGS学生讲座.pptx</a:t>
            </a:r>
          </a:p>
          <a:p xmlns:a="http://schemas.openxmlformats.org/drawingml/2006/main">
            <a:r>
              <a:t>初中名校升学讲座 高级东家长版本（坪山教育局）.pptx</a:t>
            </a:r>
          </a:p>
          <a:p xmlns:a="http://schemas.openxmlformats.org/drawingml/2006/main">
            <a:r>
              <a:t>https://www.sz.gov.cn/attachment/1/1436/1436095/11235115.pdf</a:t>
            </a:r>
          </a:p>
          <a:p xmlns:a="http://schemas.openxmlformats.org/drawingml/2006/main">
            <a:r>
              <a:t>官方规则核查日期：2026年10月12日。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材料来源：</a:t>
            </a:r>
          </a:p>
          <a:p xmlns:a="http://schemas.openxmlformats.org/drawingml/2006/main">
            <a:r>
              <a:t>中考攻略动力方法与技巧 FIGS学生讲座.pptx</a:t>
            </a:r>
          </a:p>
          <a:p xmlns:a="http://schemas.openxmlformats.org/drawingml/2006/main">
            <a:r>
              <a:t>初中名校升学讲座 高级东家长版本（坪山教育局）.pptx</a:t>
            </a:r>
          </a:p>
          <a:p xmlns:a="http://schemas.openxmlformats.org/drawingml/2006/main">
            <a:r>
              <a:t>https://www.sz.gov.cn/attachment/1/1436/1436095/11235115.pdf</a:t>
            </a:r>
          </a:p>
          <a:p xmlns:a="http://schemas.openxmlformats.org/drawingml/2006/main">
            <a:r>
              <a:t>官方规则核查日期：2026年10月12日。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材料来源：</a:t>
            </a:r>
          </a:p>
          <a:p xmlns:a="http://schemas.openxmlformats.org/drawingml/2006/main">
            <a:r>
              <a:t>中考攻略动力方法与技巧 FIGS学生讲座.pptx</a:t>
            </a:r>
          </a:p>
          <a:p xmlns:a="http://schemas.openxmlformats.org/drawingml/2006/main">
            <a:r>
              <a:t>初中名校升学讲座 高级东家长版本（坪山教育局）.pptx</a:t>
            </a:r>
          </a:p>
          <a:p xmlns:a="http://schemas.openxmlformats.org/drawingml/2006/main">
            <a:r>
              <a:t>https://www.sz.gov.cn/attachment/1/1436/1436095/11235115.pdf</a:t>
            </a:r>
          </a:p>
          <a:p xmlns:a="http://schemas.openxmlformats.org/drawingml/2006/main">
            <a:r>
              <a:t>官方规则核查日期：2026年10月12日。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材料来源：</a:t>
            </a:r>
          </a:p>
          <a:p xmlns:a="http://schemas.openxmlformats.org/drawingml/2006/main">
            <a:r>
              <a:t>中考攻略动力方法与技巧 FIGS学生讲座.pptx</a:t>
            </a:r>
          </a:p>
          <a:p xmlns:a="http://schemas.openxmlformats.org/drawingml/2006/main">
            <a:r>
              <a:t>初中名校升学讲座 高级东家长版本（坪山教育局）.pptx</a:t>
            </a:r>
          </a:p>
          <a:p xmlns:a="http://schemas.openxmlformats.org/drawingml/2006/main">
            <a:r>
              <a:t>https://www.sz.gov.cn/attachment/1/1436/1436095/11235115.pdf</a:t>
            </a:r>
          </a:p>
          <a:p xmlns:a="http://schemas.openxmlformats.org/drawingml/2006/main">
            <a:r>
              <a:t>官方规则核查日期：2026年10月12日。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材料来源：</a:t>
            </a:r>
          </a:p>
          <a:p xmlns:a="http://schemas.openxmlformats.org/drawingml/2006/main">
            <a:r>
              <a:t>中考攻略动力方法与技巧 FIGS学生讲座.pptx</a:t>
            </a:r>
          </a:p>
          <a:p xmlns:a="http://schemas.openxmlformats.org/drawingml/2006/main">
            <a:r>
              <a:t>初中名校升学讲座 高级东家长版本（坪山教育局）.pptx</a:t>
            </a:r>
          </a:p>
          <a:p xmlns:a="http://schemas.openxmlformats.org/drawingml/2006/main">
            <a:r>
              <a:t>https://www.sz.gov.cn/attachment/1/1436/1436095/11235115.pdf</a:t>
            </a:r>
          </a:p>
          <a:p xmlns:a="http://schemas.openxmlformats.org/drawingml/2006/main">
            <a:r>
              <a:t>官方规则核查日期：2026年10月12日。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材料来源：</a:t>
            </a:r>
          </a:p>
          <a:p xmlns:a="http://schemas.openxmlformats.org/drawingml/2006/main">
            <a:r>
              <a:t>中考攻略动力方法与技巧 FIGS学生讲座.pptx</a:t>
            </a:r>
          </a:p>
          <a:p xmlns:a="http://schemas.openxmlformats.org/drawingml/2006/main">
            <a:r>
              <a:t>初中名校升学讲座 高级东家长版本（坪山教育局）.pptx</a:t>
            </a:r>
          </a:p>
          <a:p xmlns:a="http://schemas.openxmlformats.org/drawingml/2006/main">
            <a:r>
              <a:t>https://www.sz.gov.cn/attachment/1/1436/1436095/11235115.pdf</a:t>
            </a:r>
          </a:p>
          <a:p xmlns:a="http://schemas.openxmlformats.org/drawingml/2006/main">
            <a:r>
              <a:t>官方规则核查日期：2026年10月12日。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材料来源：</a:t>
            </a:r>
          </a:p>
          <a:p xmlns:a="http://schemas.openxmlformats.org/drawingml/2006/main">
            <a:r>
              <a:t>中考攻略动力方法与技巧 FIGS学生讲座.pptx</a:t>
            </a:r>
          </a:p>
          <a:p xmlns:a="http://schemas.openxmlformats.org/drawingml/2006/main">
            <a:r>
              <a:t>初中名校升学讲座 高级东家长版本（坪山教育局）.pptx</a:t>
            </a:r>
          </a:p>
          <a:p xmlns:a="http://schemas.openxmlformats.org/drawingml/2006/main">
            <a:r>
              <a:t>https://www.sz.gov.cn/attachment/1/1436/1436095/11235115.pdf</a:t>
            </a:r>
          </a:p>
          <a:p xmlns:a="http://schemas.openxmlformats.org/drawingml/2006/main">
            <a:r>
              <a:t>官方规则核查日期：2026年10月12日。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材料来源：</a:t>
            </a:r>
          </a:p>
          <a:p xmlns:a="http://schemas.openxmlformats.org/drawingml/2006/main">
            <a:r>
              <a:t>中考攻略动力方法与技巧 FIGS学生讲座.pptx</a:t>
            </a:r>
          </a:p>
          <a:p xmlns:a="http://schemas.openxmlformats.org/drawingml/2006/main">
            <a:r>
              <a:t>初中名校升学讲座 高级东家长版本（坪山教育局）.pptx</a:t>
            </a:r>
          </a:p>
          <a:p xmlns:a="http://schemas.openxmlformats.org/drawingml/2006/main">
            <a:r>
              <a:t>https://www.sz.gov.cn/attachment/1/1436/1436095/11235115.pdf</a:t>
            </a:r>
          </a:p>
          <a:p xmlns:a="http://schemas.openxmlformats.org/drawingml/2006/main">
            <a:r>
              <a:t>官方规则核查日期：2026年10月12日。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21395dca7d5436b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c19bd1c092a41b7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421e6efe753467a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b133db9e6fa4bfa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151c5e5adc941c0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d08b7923b804ab4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9957F6CE-482D-4F5F-836F-70A8E87F459C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4BE243FF-0859-4CBC-BFC1-1ADF27ECBA74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E45D551C-85D7-4510-96E3-7B0B67DA7F4F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07912557-646C-47B6-9D89-FC47DFEEB315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0A38A041-A1A7-4479-B336-8FE8060AB831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6A20C442-A5C2-430E-B0C2-F65A5CE22376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0FEAA3E3-71AA-4E01-8ED3-C23FC49D09AB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FC5E33D6-CAF7-4713-959D-207EA7E26A19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ECF69A9B-DE2E-4508-AFA8-FF67A86CA83F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6C060D97-8B56-41CA-859E-CEB6760088F3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431f8164c3754dae" /><Relationship Type="http://schemas.openxmlformats.org/officeDocument/2006/relationships/slideLayout" Target="/ppt/slideLayouts/slideLayout1.xml" Id="R1986f1298571452e" /><Relationship Type="http://schemas.openxmlformats.org/officeDocument/2006/relationships/slideLayout" Target="/ppt/slideLayouts/slideLayout2.xml" Id="R83041e20d9e4413b" /><Relationship Type="http://schemas.openxmlformats.org/officeDocument/2006/relationships/slideLayout" Target="/ppt/slideLayouts/slideLayout3.xml" Id="R8f5032fa8097458b" /><Relationship Type="http://schemas.openxmlformats.org/officeDocument/2006/relationships/slideLayout" Target="/ppt/slideLayouts/slideLayout4.xml" Id="Rd71e3aa2d6544702" /><Relationship Type="http://schemas.openxmlformats.org/officeDocument/2006/relationships/slideLayout" Target="/ppt/slideLayouts/slideLayout5.xml" Id="Rc21e510f3ffd4e1e" /><Relationship Type="http://schemas.openxmlformats.org/officeDocument/2006/relationships/slideLayout" Target="/ppt/slideLayouts/slideLayout6.xml" Id="R6290c113e49d4976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1986f1298571452e"/>
    <p:sldLayoutId xmlns:r="http://schemas.openxmlformats.org/officeDocument/2006/relationships" id="2147483650" r:id="R83041e20d9e4413b"/>
    <p:sldLayoutId xmlns:r="http://schemas.openxmlformats.org/officeDocument/2006/relationships" id="2147483651" r:id="R8f5032fa8097458b"/>
    <p:sldLayoutId xmlns:r="http://schemas.openxmlformats.org/officeDocument/2006/relationships" id="2147483652" r:id="Rd71e3aa2d6544702"/>
    <p:sldLayoutId xmlns:r="http://schemas.openxmlformats.org/officeDocument/2006/relationships" id="2147483653" r:id="Rc21e510f3ffd4e1e"/>
    <p:sldLayoutId xmlns:r="http://schemas.openxmlformats.org/officeDocument/2006/relationships" id="2147483654" r:id="R6290c113e49d4976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89e9439c7ef45ec" /><Relationship Type="http://schemas.openxmlformats.org/officeDocument/2006/relationships/image" Target="/ppt/media/image.png" Id="R9b9fd8dc6bb94c86" /><Relationship Type="http://schemas.openxmlformats.org/officeDocument/2006/relationships/notesSlide" Target="/ppt/notesSlides/notesSlide1.xml" Id="R73a055669cc64d26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9b31466e6a14332" /><Relationship Type="http://schemas.openxmlformats.org/officeDocument/2006/relationships/image" Target="/ppt/media/image2.png" Id="Raa2e51850c404011" /><Relationship Type="http://schemas.openxmlformats.org/officeDocument/2006/relationships/notesSlide" Target="/ppt/notesSlides/notesSlide2.xml" Id="R0ada3fef91da472d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f237d86a03b4363" /><Relationship Type="http://schemas.openxmlformats.org/officeDocument/2006/relationships/image" Target="/ppt/media/image3.png" Id="Rb292eaeb0d33467c" /><Relationship Type="http://schemas.openxmlformats.org/officeDocument/2006/relationships/notesSlide" Target="/ppt/notesSlides/notesSlide3.xml" Id="Rfdedfbd8fe1a4e43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a049deed43c473a" /><Relationship Type="http://schemas.openxmlformats.org/officeDocument/2006/relationships/image" Target="/ppt/media/image4.png" Id="R34fdf598662a4772" /><Relationship Type="http://schemas.openxmlformats.org/officeDocument/2006/relationships/notesSlide" Target="/ppt/notesSlides/notesSlide4.xml" Id="R2089953b0c204516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ba6692e897448c4" /><Relationship Type="http://schemas.openxmlformats.org/officeDocument/2006/relationships/image" Target="/ppt/media/image5.png" Id="R58ef95b810174b1b" /><Relationship Type="http://schemas.openxmlformats.org/officeDocument/2006/relationships/notesSlide" Target="/ppt/notesSlides/notesSlide5.xml" Id="Ree3094c49b3b4717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783c1e0ab7f44f7" /><Relationship Type="http://schemas.openxmlformats.org/officeDocument/2006/relationships/image" Target="/ppt/media/image6.png" Id="R9bb8b352996d461b" /><Relationship Type="http://schemas.openxmlformats.org/officeDocument/2006/relationships/notesSlide" Target="/ppt/notesSlides/notesSlide6.xml" Id="R80a5e123db224d10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b0e33c8161748af" /><Relationship Type="http://schemas.openxmlformats.org/officeDocument/2006/relationships/image" Target="/ppt/media/image7.png" Id="R2c89c15b45ea4af0" /><Relationship Type="http://schemas.openxmlformats.org/officeDocument/2006/relationships/notesSlide" Target="/ppt/notesSlides/notesSlide7.xml" Id="R0a81073acae24056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3fbd5d71b4946fe" /><Relationship Type="http://schemas.openxmlformats.org/officeDocument/2006/relationships/image" Target="/ppt/media/image8.png" Id="Ra184d8d5f63f4773" /><Relationship Type="http://schemas.openxmlformats.org/officeDocument/2006/relationships/notesSlide" Target="/ppt/notesSlides/notesSlide8.xml" Id="R882aabdf077d425f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28b6e5fc2634d4b" /><Relationship Type="http://schemas.openxmlformats.org/officeDocument/2006/relationships/image" Target="/ppt/media/image9.png" Id="R42dc6ae386304545" /><Relationship Type="http://schemas.openxmlformats.org/officeDocument/2006/relationships/notesSlide" Target="/ppt/notesSlides/notesSlide9.xml" Id="Ra514ebe8917b4e2f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4a1639c14574884" /><Relationship Type="http://schemas.openxmlformats.org/officeDocument/2006/relationships/image" Target="/ppt/media/image10.png" Id="R267d92570a0948de" /><Relationship Type="http://schemas.openxmlformats.org/officeDocument/2006/relationships/notesSlide" Target="/ppt/notesSlides/notesSlide10.xml" Id="R98774f4e543e4c1b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5542c2dd7a24004" /><Relationship Type="http://schemas.openxmlformats.org/officeDocument/2006/relationships/image" Target="/ppt/media/image11.png" Id="Rd39de975575b4c92" /><Relationship Type="http://schemas.openxmlformats.org/officeDocument/2006/relationships/notesSlide" Target="/ppt/notesSlides/notesSlide11.xml" Id="Rb0700195f3324cc2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31429f6ca1a4450" /><Relationship Type="http://schemas.openxmlformats.org/officeDocument/2006/relationships/image" Target="/ppt/media/image12.png" Id="Rcc657f07c0d74b04" /><Relationship Type="http://schemas.openxmlformats.org/officeDocument/2006/relationships/notesSlide" Target="/ppt/notesSlides/notesSlide12.xml" Id="Rb8f0c31304b24ef7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3766c30466f4478" /><Relationship Type="http://schemas.openxmlformats.org/officeDocument/2006/relationships/image" Target="/ppt/media/image13.png" Id="Rc564ddfa37754031" /><Relationship Type="http://schemas.openxmlformats.org/officeDocument/2006/relationships/notesSlide" Target="/ppt/notesSlides/notesSlide13.xml" Id="R7f39213034224dd8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79e5ef71ca94caf" /><Relationship Type="http://schemas.openxmlformats.org/officeDocument/2006/relationships/image" Target="/ppt/media/image14.png" Id="Rca1332f2f3754194" /><Relationship Type="http://schemas.openxmlformats.org/officeDocument/2006/relationships/notesSlide" Target="/ppt/notesSlides/notesSlide14.xml" Id="R0cbc9f2374244401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202e1c3df0b4da4" /><Relationship Type="http://schemas.openxmlformats.org/officeDocument/2006/relationships/image" Target="/ppt/media/image15.png" Id="R8775443d71984f0d" /><Relationship Type="http://schemas.openxmlformats.org/officeDocument/2006/relationships/notesSlide" Target="/ppt/notesSlides/notesSlide15.xml" Id="R1bf6e6ae02d2470e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1c70abfad0b409d" /><Relationship Type="http://schemas.openxmlformats.org/officeDocument/2006/relationships/image" Target="/ppt/media/image16.png" Id="Rd76f0948937442bf" /><Relationship Type="http://schemas.openxmlformats.org/officeDocument/2006/relationships/notesSlide" Target="/ppt/notesSlides/notesSlide16.xml" Id="Rc9d1dd6b477d4d40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504b47203f9404e" /><Relationship Type="http://schemas.openxmlformats.org/officeDocument/2006/relationships/image" Target="/ppt/media/image17.png" Id="R9ae96883ccb244fe" /><Relationship Type="http://schemas.openxmlformats.org/officeDocument/2006/relationships/notesSlide" Target="/ppt/notesSlides/notesSlide17.xml" Id="Rf629030bc2274ba2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f467e85608245aa" /><Relationship Type="http://schemas.openxmlformats.org/officeDocument/2006/relationships/image" Target="/ppt/media/image18.png" Id="Rb4e9eb89c32649c6" /><Relationship Type="http://schemas.openxmlformats.org/officeDocument/2006/relationships/notesSlide" Target="/ppt/notesSlides/notesSlide18.xml" Id="R69332b291fdd4b4e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36cade5844a44d5" /><Relationship Type="http://schemas.openxmlformats.org/officeDocument/2006/relationships/image" Target="/ppt/media/image19.png" Id="Ra13cb9bebb92405b" /><Relationship Type="http://schemas.openxmlformats.org/officeDocument/2006/relationships/notesSlide" Target="/ppt/notesSlides/notesSlide19.xml" Id="R4face36042314dd4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a59dcf366fb463b" /><Relationship Type="http://schemas.openxmlformats.org/officeDocument/2006/relationships/image" Target="/ppt/media/image20.png" Id="Ra1afc22128404277" /><Relationship Type="http://schemas.openxmlformats.org/officeDocument/2006/relationships/notesSlide" Target="/ppt/notesSlides/notesSlide20.xml" Id="Rdc026fbfd7e64992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C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heading">
            <a:extLst xmlns:a="http://schemas.openxmlformats.org/drawingml/2006/main">
              <a:ext uri="{FF2B5EF4-FFF2-40B4-BE49-F238E27FC236}">
                <a16:creationId xmlns:a16="http://schemas.microsoft.com/office/drawing/2014/main" id="{B26EB3BF-A062-4BFD-8849-E86A39729E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85775"/>
            <a:ext cx="10820400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中考备考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BF394A6-A2EB-49E2-B226-A524FF6525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62075"/>
            <a:ext cx="10820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D5C0"/>
          </a:solidFill>
          <a:ln xmlns:a="http://schemas.openxmlformats.org/drawingml/2006/main" w="0">
            <a:noFill/>
          </a:ln>
        </p:spPr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8D7B088-9445-4E26-9C71-BE09ACC61D1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b9fd8dc6bb94c86"/>
          <a:stretch xmlns:a="http://schemas.openxmlformats.org/drawingml/2006/main"/>
        </p:blipFill>
        <p:spPr>
          <a:xfrm xmlns:a="http://schemas.openxmlformats.org/drawingml/2006/main">
            <a:off x="685800" y="5905500"/>
            <a:ext cx="685800" cy="685800"/>
          </a:xfrm>
          <a:prstGeom xmlns:a="http://schemas.openxmlformats.org/drawingml/2006/main" prst="rect">
            <a:avLst/>
          </a:prstGeom>
        </p:spPr>
      </p:pic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1CB1FCFF-59A6-4874-942B-70033B8BF3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6134100"/>
            <a:ext cx="8858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深圳市生涯规划与发展协会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ADE9B910-5885-4B42-A111-38ECDA0309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134100"/>
            <a:ext cx="5524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01</a:t>
            </a:r>
          </a:p>
        </p:txBody>
      </p:sp>
      <p:sp>
        <p:nvSpPr>
          <p:cNvPr id="6" name="heading">
            <a:extLst xmlns:a="http://schemas.openxmlformats.org/drawingml/2006/main">
              <a:ext uri="{FF2B5EF4-FFF2-40B4-BE49-F238E27FC236}">
                <a16:creationId xmlns:a16="http://schemas.microsoft.com/office/drawing/2014/main" id="{CC9E00C9-365C-40CE-96B6-D67015ABBA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81225"/>
            <a:ext cx="10382250" cy="1514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48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48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48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中考动力、方法与考试技巧</a:t>
            </a:r>
          </a:p>
        </p:txBody>
      </p:sp>
      <p:sp>
        <p:nvSpPr>
          <p:cNvPr id="7" name="heading">
            <a:extLst xmlns:a="http://schemas.openxmlformats.org/drawingml/2006/main">
              <a:ext uri="{FF2B5EF4-FFF2-40B4-BE49-F238E27FC236}">
                <a16:creationId xmlns:a16="http://schemas.microsoft.com/office/drawing/2014/main" id="{01052432-8EAC-49A5-B2D3-B0010461AC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238625"/>
            <a:ext cx="9525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75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2775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2775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郭丹锐老师</a:t>
            </a:r>
          </a:p>
        </p:txBody>
      </p:sp>
      <p:sp>
        <p:nvSpPr>
          <p:cNvPr id="8" name="body">
            <a:extLst xmlns:a="http://schemas.openxmlformats.org/drawingml/2006/main">
              <a:ext uri="{FF2B5EF4-FFF2-40B4-BE49-F238E27FC236}">
                <a16:creationId xmlns:a16="http://schemas.microsoft.com/office/drawing/2014/main" id="{40AFD542-394D-4CA5-AC9B-22F0B824B9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095875"/>
            <a:ext cx="9525000" cy="4857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0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210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初中学生，尤其初三学生</a:t>
            </a:r>
          </a:p>
        </p:txBody>
      </p:sp>
    </p:spTree>
    <p:extLst>
      <p:ext uri="{BB962C8B-B14F-4D97-AF65-F5344CB8AC3E}">
        <p14:creationId xmlns:p14="http://schemas.microsoft.com/office/powerpoint/2010/main" val="2035037371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C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heading">
            <a:extLst xmlns:a="http://schemas.openxmlformats.org/drawingml/2006/main">
              <a:ext uri="{FF2B5EF4-FFF2-40B4-BE49-F238E27FC236}">
                <a16:creationId xmlns:a16="http://schemas.microsoft.com/office/drawing/2014/main" id="{E89B96E8-6A55-4C25-BE8E-143DF27532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85775"/>
            <a:ext cx="10820400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讲座内容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31AFFD6-E297-4D4F-830A-198DBF6798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62075"/>
            <a:ext cx="10820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D5C0"/>
          </a:solidFill>
          <a:ln xmlns:a="http://schemas.openxmlformats.org/drawingml/2006/main" w="0">
            <a:noFill/>
          </a:ln>
        </p:spPr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C9E0BE5-74A4-43BD-9F50-6C5F1B7B1E4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a2e51850c404011"/>
          <a:stretch xmlns:a="http://schemas.openxmlformats.org/drawingml/2006/main"/>
        </p:blipFill>
        <p:spPr>
          <a:xfrm xmlns:a="http://schemas.openxmlformats.org/drawingml/2006/main">
            <a:off x="685800" y="5905500"/>
            <a:ext cx="685800" cy="685800"/>
          </a:xfrm>
          <a:prstGeom xmlns:a="http://schemas.openxmlformats.org/drawingml/2006/main" prst="rect">
            <a:avLst/>
          </a:prstGeom>
        </p:spPr>
      </p:pic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70D1D49E-05C1-458D-A583-B73A5A1AF0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6134100"/>
            <a:ext cx="8858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深圳市生涯规划与发展协会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60A06D87-4CB7-49E8-8249-811C682245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134100"/>
            <a:ext cx="5524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02</a:t>
            </a:r>
          </a:p>
        </p:txBody>
      </p:sp>
      <p:sp>
        <p:nvSpPr>
          <p:cNvPr id="6" name="heading">
            <a:extLst xmlns:a="http://schemas.openxmlformats.org/drawingml/2006/main">
              <a:ext uri="{FF2B5EF4-FFF2-40B4-BE49-F238E27FC236}">
                <a16:creationId xmlns:a16="http://schemas.microsoft.com/office/drawing/2014/main" id="{C3D2FF64-66C0-41E4-96EB-41E662B423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762125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27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27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本讲围绕以下问题展开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C7B6E994-071F-4188-9C89-98C54AA685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714625"/>
            <a:ext cx="10820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240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240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01  考试结构</a:t>
            </a:r>
          </a:p>
        </p:txBody>
      </p:sp>
      <p:sp>
        <p:nvSpPr>
          <p:cNvPr id="8" name="body">
            <a:extLst xmlns:a="http://schemas.openxmlformats.org/drawingml/2006/main">
              <a:ext uri="{FF2B5EF4-FFF2-40B4-BE49-F238E27FC236}">
                <a16:creationId xmlns:a16="http://schemas.microsoft.com/office/drawing/2014/main" id="{BEE4A4AD-3D3C-4E35-B97A-C5A9562613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400425"/>
            <a:ext cx="10820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240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240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02  主动回忆</a:t>
            </a:r>
          </a:p>
        </p:txBody>
      </p:sp>
      <p:sp>
        <p:nvSpPr>
          <p:cNvPr id="9" name="body">
            <a:extLst xmlns:a="http://schemas.openxmlformats.org/drawingml/2006/main">
              <a:ext uri="{FF2B5EF4-FFF2-40B4-BE49-F238E27FC236}">
                <a16:creationId xmlns:a16="http://schemas.microsoft.com/office/drawing/2014/main" id="{79BD82AF-8C04-4864-B22A-B0A08236ED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86225"/>
            <a:ext cx="10820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240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240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03  英语学习</a:t>
            </a:r>
          </a:p>
        </p:txBody>
      </p:sp>
      <p:sp>
        <p:nvSpPr>
          <p:cNvPr id="10" name="body">
            <a:extLst xmlns:a="http://schemas.openxmlformats.org/drawingml/2006/main">
              <a:ext uri="{FF2B5EF4-FFF2-40B4-BE49-F238E27FC236}">
                <a16:creationId xmlns:a16="http://schemas.microsoft.com/office/drawing/2014/main" id="{C7F8AD2E-19C6-4D4C-8B3C-D278E81D8A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772025"/>
            <a:ext cx="10820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240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240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04  限时训练</a:t>
            </a:r>
          </a:p>
        </p:txBody>
      </p:sp>
    </p:spTree>
    <p:extLst>
      <p:ext uri="{BB962C8B-B14F-4D97-AF65-F5344CB8AC3E}">
        <p14:creationId xmlns:p14="http://schemas.microsoft.com/office/powerpoint/2010/main" val="364500741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C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heading">
            <a:extLst xmlns:a="http://schemas.openxmlformats.org/drawingml/2006/main">
              <a:ext uri="{FF2B5EF4-FFF2-40B4-BE49-F238E27FC236}">
                <a16:creationId xmlns:a16="http://schemas.microsoft.com/office/drawing/2014/main" id="{E552C2C9-4279-4F8E-8303-9BAA11B702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85775"/>
            <a:ext cx="10820400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考试结构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78784E0-9270-4F4C-A32C-3351D18B22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62075"/>
            <a:ext cx="10820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D5C0"/>
          </a:solidFill>
          <a:ln xmlns:a="http://schemas.openxmlformats.org/drawingml/2006/main" w="0">
            <a:noFill/>
          </a:ln>
        </p:spPr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23871D1-BD43-41D2-A402-07F1D6DAFA7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292eaeb0d33467c"/>
          <a:stretch xmlns:a="http://schemas.openxmlformats.org/drawingml/2006/main"/>
        </p:blipFill>
        <p:spPr>
          <a:xfrm xmlns:a="http://schemas.openxmlformats.org/drawingml/2006/main">
            <a:off x="685800" y="5905500"/>
            <a:ext cx="685800" cy="685800"/>
          </a:xfrm>
          <a:prstGeom xmlns:a="http://schemas.openxmlformats.org/drawingml/2006/main" prst="rect">
            <a:avLst/>
          </a:prstGeom>
        </p:spPr>
      </p:pic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89411FA8-EBA5-40F9-966B-925CFD6E85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6134100"/>
            <a:ext cx="8858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深圳市生涯规划与发展协会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F63B77DE-A30B-45A1-92D9-0811CDB61F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134100"/>
            <a:ext cx="5524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03</a:t>
            </a:r>
          </a:p>
        </p:txBody>
      </p:sp>
      <p:sp>
        <p:nvSpPr>
          <p:cNvPr id="6" name="heading">
            <a:extLst xmlns:a="http://schemas.openxmlformats.org/drawingml/2006/main">
              <a:ext uri="{FF2B5EF4-FFF2-40B4-BE49-F238E27FC236}">
                <a16:creationId xmlns:a16="http://schemas.microsoft.com/office/drawing/2014/main" id="{2EC150EF-27F7-42E1-A128-A11F1390FF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95500"/>
            <a:ext cx="10668000" cy="1209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600" b="1">
                <a:solidFill>
                  <a:srgbClr val="8E1C22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3600" b="1">
                <a:solidFill>
                  <a:srgbClr val="8E1C22"/>
                </a:solidFill>
                <a:latin typeface="Noto Serif SC"/>
                <a:ea typeface="Noto Serif SC"/>
                <a:cs typeface="Noto Serif SC"/>
              </a:defRPr>
            </a:pPr>
            <a:r>
              <a:rPr sz="3600" b="1">
                <a:solidFill>
                  <a:srgbClr val="8E1C22"/>
                </a:solidFill>
                <a:latin typeface="Noto Serif SC"/>
                <a:ea typeface="Noto Serif SC"/>
                <a:cs typeface="Noto Serif SC"/>
              </a:rPr>
              <a:t>先明确适用年度的科目安排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7B8851C7-585A-4C75-8874-C068FF92C2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76650"/>
            <a:ext cx="10477500" cy="1638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2026年起深圳中考总分630分，包含理化实验操作。各项安排以当年官方通知为准。</a:t>
            </a:r>
          </a:p>
        </p:txBody>
      </p:sp>
    </p:spTree>
    <p:extLst>
      <p:ext uri="{BB962C8B-B14F-4D97-AF65-F5344CB8AC3E}">
        <p14:creationId xmlns:p14="http://schemas.microsoft.com/office/powerpoint/2010/main" val="380878068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C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heading">
            <a:extLst xmlns:a="http://schemas.openxmlformats.org/drawingml/2006/main">
              <a:ext uri="{FF2B5EF4-FFF2-40B4-BE49-F238E27FC236}">
                <a16:creationId xmlns:a16="http://schemas.microsoft.com/office/drawing/2014/main" id="{418D2DF3-8E3F-4FC5-A2EC-A4F2A2C0A6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85775"/>
            <a:ext cx="10820400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目标定位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4298AED-E63C-41D4-8163-E3EEAFF6BF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62075"/>
            <a:ext cx="10820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D5C0"/>
          </a:solidFill>
          <a:ln xmlns:a="http://schemas.openxmlformats.org/drawingml/2006/main" w="0">
            <a:noFill/>
          </a:ln>
        </p:spPr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0AD4E92-E3EC-4A18-9F87-70D122179D4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4fdf598662a4772"/>
          <a:stretch xmlns:a="http://schemas.openxmlformats.org/drawingml/2006/main"/>
        </p:blipFill>
        <p:spPr>
          <a:xfrm xmlns:a="http://schemas.openxmlformats.org/drawingml/2006/main">
            <a:off x="685800" y="5905500"/>
            <a:ext cx="685800" cy="685800"/>
          </a:xfrm>
          <a:prstGeom xmlns:a="http://schemas.openxmlformats.org/drawingml/2006/main" prst="rect">
            <a:avLst/>
          </a:prstGeom>
        </p:spPr>
      </p:pic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042B022F-FA60-40E1-86BD-D84E944C01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6134100"/>
            <a:ext cx="8858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深圳市生涯规划与发展协会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B88E7F70-E190-45A8-A65A-55DFB8D540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134100"/>
            <a:ext cx="5524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04</a:t>
            </a:r>
          </a:p>
        </p:txBody>
      </p:sp>
      <p:sp>
        <p:nvSpPr>
          <p:cNvPr id="6" name="heading">
            <a:extLst xmlns:a="http://schemas.openxmlformats.org/drawingml/2006/main">
              <a:ext uri="{FF2B5EF4-FFF2-40B4-BE49-F238E27FC236}">
                <a16:creationId xmlns:a16="http://schemas.microsoft.com/office/drawing/2014/main" id="{FD214F36-2EC1-4233-AE51-1B7694205E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95500"/>
            <a:ext cx="10668000" cy="1209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6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36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36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把目标学校转化为学习任务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0997428D-201C-4397-8189-29052C9FCF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76650"/>
            <a:ext cx="10477500" cy="1638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通过自己的模考试卷分析失分，不把某个历史录取线当作明年的保证。</a:t>
            </a:r>
          </a:p>
        </p:txBody>
      </p:sp>
    </p:spTree>
    <p:extLst>
      <p:ext uri="{BB962C8B-B14F-4D97-AF65-F5344CB8AC3E}">
        <p14:creationId xmlns:p14="http://schemas.microsoft.com/office/powerpoint/2010/main" val="1688190414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C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heading">
            <a:extLst xmlns:a="http://schemas.openxmlformats.org/drawingml/2006/main">
              <a:ext uri="{FF2B5EF4-FFF2-40B4-BE49-F238E27FC236}">
                <a16:creationId xmlns:a16="http://schemas.microsoft.com/office/drawing/2014/main" id="{A807A4FB-2ACB-46E3-AF17-8F56D6094C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85775"/>
            <a:ext cx="10820400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知识清单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B89F444-C7BF-45BC-9A4D-3B82C203EA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62075"/>
            <a:ext cx="10820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D5C0"/>
          </a:solidFill>
          <a:ln xmlns:a="http://schemas.openxmlformats.org/drawingml/2006/main" w="0">
            <a:noFill/>
          </a:ln>
        </p:spPr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129ACB2-6504-452C-8E97-6A19F513D73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8ef95b810174b1b"/>
          <a:stretch xmlns:a="http://schemas.openxmlformats.org/drawingml/2006/main"/>
        </p:blipFill>
        <p:spPr>
          <a:xfrm xmlns:a="http://schemas.openxmlformats.org/drawingml/2006/main">
            <a:off x="685800" y="5905500"/>
            <a:ext cx="685800" cy="685800"/>
          </a:xfrm>
          <a:prstGeom xmlns:a="http://schemas.openxmlformats.org/drawingml/2006/main" prst="rect">
            <a:avLst/>
          </a:prstGeom>
        </p:spPr>
      </p:pic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7D724678-2F40-4FDF-BCAD-CD1507076B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6134100"/>
            <a:ext cx="8858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深圳市生涯规划与发展协会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B2FEF891-D473-4B69-938B-57448985B6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134100"/>
            <a:ext cx="5524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05</a:t>
            </a:r>
          </a:p>
        </p:txBody>
      </p:sp>
      <p:sp>
        <p:nvSpPr>
          <p:cNvPr id="6" name="heading">
            <a:extLst xmlns:a="http://schemas.openxmlformats.org/drawingml/2006/main">
              <a:ext uri="{FF2B5EF4-FFF2-40B4-BE49-F238E27FC236}">
                <a16:creationId xmlns:a16="http://schemas.microsoft.com/office/drawing/2014/main" id="{B02E2D68-D2B5-49AB-9AC3-894114DF35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95500"/>
            <a:ext cx="10668000" cy="1209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6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36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36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每科建立掌握情况记录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26AB07E8-C0D5-4466-A564-0FDF3537FE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76650"/>
            <a:ext cx="10477500" cy="1638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区分不了解、能解释、会应用和能处理变式，再安排练习。</a:t>
            </a:r>
          </a:p>
        </p:txBody>
      </p:sp>
    </p:spTree>
    <p:extLst>
      <p:ext uri="{BB962C8B-B14F-4D97-AF65-F5344CB8AC3E}">
        <p14:creationId xmlns:p14="http://schemas.microsoft.com/office/powerpoint/2010/main" val="1628077093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C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heading">
            <a:extLst xmlns:a="http://schemas.openxmlformats.org/drawingml/2006/main">
              <a:ext uri="{FF2B5EF4-FFF2-40B4-BE49-F238E27FC236}">
                <a16:creationId xmlns:a16="http://schemas.microsoft.com/office/drawing/2014/main" id="{E4D9EEC2-D246-4CC0-83A8-B01BBA60B5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85775"/>
            <a:ext cx="10820400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基础修复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8D98351-5ECC-4CC6-AD21-E618DE3BAC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62075"/>
            <a:ext cx="10820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D5C0"/>
          </a:solidFill>
          <a:ln xmlns:a="http://schemas.openxmlformats.org/drawingml/2006/main" w="0">
            <a:noFill/>
          </a:ln>
        </p:spPr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236E921-7029-4BF3-9704-C5DDC7654F2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bb8b352996d461b"/>
          <a:stretch xmlns:a="http://schemas.openxmlformats.org/drawingml/2006/main"/>
        </p:blipFill>
        <p:spPr>
          <a:xfrm xmlns:a="http://schemas.openxmlformats.org/drawingml/2006/main">
            <a:off x="685800" y="5905500"/>
            <a:ext cx="685800" cy="685800"/>
          </a:xfrm>
          <a:prstGeom xmlns:a="http://schemas.openxmlformats.org/drawingml/2006/main" prst="rect">
            <a:avLst/>
          </a:prstGeom>
        </p:spPr>
      </p:pic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BD7050D4-B62F-478C-8CE6-67A6CCF734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6134100"/>
            <a:ext cx="8858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深圳市生涯规划与发展协会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4C035CAB-B3EE-4183-BA24-99278CA1F3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134100"/>
            <a:ext cx="5524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06</a:t>
            </a:r>
          </a:p>
        </p:txBody>
      </p:sp>
      <p:sp>
        <p:nvSpPr>
          <p:cNvPr id="6" name="heading">
            <a:extLst xmlns:a="http://schemas.openxmlformats.org/drawingml/2006/main">
              <a:ext uri="{FF2B5EF4-FFF2-40B4-BE49-F238E27FC236}">
                <a16:creationId xmlns:a16="http://schemas.microsoft.com/office/drawing/2014/main" id="{825BDFF6-D1F5-4C61-8471-0840F67F08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95500"/>
            <a:ext cx="10668000" cy="1209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6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36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36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先解决反复出现的知识缺口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BC4278B4-FCE8-4DE9-98C3-A940013FD6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76650"/>
            <a:ext cx="10477500" cy="1638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对照教材学习概念和条件，完成相应基础题后检查理解。</a:t>
            </a:r>
          </a:p>
        </p:txBody>
      </p:sp>
    </p:spTree>
    <p:extLst>
      <p:ext uri="{BB962C8B-B14F-4D97-AF65-F5344CB8AC3E}">
        <p14:creationId xmlns:p14="http://schemas.microsoft.com/office/powerpoint/2010/main" val="1956712929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C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heading">
            <a:extLst xmlns:a="http://schemas.openxmlformats.org/drawingml/2006/main">
              <a:ext uri="{FF2B5EF4-FFF2-40B4-BE49-F238E27FC236}">
                <a16:creationId xmlns:a16="http://schemas.microsoft.com/office/drawing/2014/main" id="{43A93523-0ECE-4A9E-BB0E-F33EE1A9C3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85775"/>
            <a:ext cx="10820400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主动回忆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769A9E1-7345-4790-ACF7-73B36D8CB8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62075"/>
            <a:ext cx="10820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D5C0"/>
          </a:solidFill>
          <a:ln xmlns:a="http://schemas.openxmlformats.org/drawingml/2006/main" w="0">
            <a:noFill/>
          </a:ln>
        </p:spPr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69EF8BD-687B-40E6-9C17-3A75D20E807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c89c15b45ea4af0"/>
          <a:stretch xmlns:a="http://schemas.openxmlformats.org/drawingml/2006/main"/>
        </p:blipFill>
        <p:spPr>
          <a:xfrm xmlns:a="http://schemas.openxmlformats.org/drawingml/2006/main">
            <a:off x="685800" y="5905500"/>
            <a:ext cx="685800" cy="685800"/>
          </a:xfrm>
          <a:prstGeom xmlns:a="http://schemas.openxmlformats.org/drawingml/2006/main" prst="rect">
            <a:avLst/>
          </a:prstGeom>
        </p:spPr>
      </p:pic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303BA462-B82D-4ED4-BFC8-F875032BD6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6134100"/>
            <a:ext cx="8858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深圳市生涯规划与发展协会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29042550-C277-478B-8B14-303C662CD4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134100"/>
            <a:ext cx="5524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07</a:t>
            </a:r>
          </a:p>
        </p:txBody>
      </p:sp>
      <p:sp>
        <p:nvSpPr>
          <p:cNvPr id="6" name="heading">
            <a:extLst xmlns:a="http://schemas.openxmlformats.org/drawingml/2006/main">
              <a:ext uri="{FF2B5EF4-FFF2-40B4-BE49-F238E27FC236}">
                <a16:creationId xmlns:a16="http://schemas.microsoft.com/office/drawing/2014/main" id="{862DAB5E-9A62-45F9-BF07-93AD66C0D4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95500"/>
            <a:ext cx="10668000" cy="1209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600" b="1">
                <a:solidFill>
                  <a:srgbClr val="8E1C22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3600" b="1">
                <a:solidFill>
                  <a:srgbClr val="8E1C22"/>
                </a:solidFill>
                <a:latin typeface="Noto Serif SC"/>
                <a:ea typeface="Noto Serif SC"/>
                <a:cs typeface="Noto Serif SC"/>
              </a:defRPr>
            </a:pPr>
            <a:r>
              <a:rPr sz="3600" b="1">
                <a:solidFill>
                  <a:srgbClr val="8E1C22"/>
                </a:solidFill>
                <a:latin typeface="Noto Serif SC"/>
                <a:ea typeface="Noto Serif SC"/>
                <a:cs typeface="Noto Serif SC"/>
              </a:rPr>
              <a:t>用自测发现遗漏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1DEFDB4E-C43D-4641-8D42-09D9A521B2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76650"/>
            <a:ext cx="10477500" cy="1638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不看资料先回答，再对照教材补充，记录下次复查内容。</a:t>
            </a:r>
          </a:p>
        </p:txBody>
      </p:sp>
    </p:spTree>
    <p:extLst>
      <p:ext uri="{BB962C8B-B14F-4D97-AF65-F5344CB8AC3E}">
        <p14:creationId xmlns:p14="http://schemas.microsoft.com/office/powerpoint/2010/main" val="2142351571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FFC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heading">
            <a:extLst xmlns:a="http://schemas.openxmlformats.org/drawingml/2006/main">
              <a:ext uri="{FF2B5EF4-FFF2-40B4-BE49-F238E27FC236}">
                <a16:creationId xmlns:a16="http://schemas.microsoft.com/office/drawing/2014/main" id="{FD85BB2C-3E75-4AF7-BA3B-B935FDDD78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85775"/>
            <a:ext cx="10820400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错题变式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E511B2A-B4EB-49C6-9F1B-740B37C958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62075"/>
            <a:ext cx="10820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D5C0"/>
          </a:solidFill>
          <a:ln xmlns:a="http://schemas.openxmlformats.org/drawingml/2006/main" w="0">
            <a:noFill/>
          </a:ln>
        </p:spPr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3FB07AB-A2AA-4AD5-9E2B-7AFB92D3C30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184d8d5f63f4773"/>
          <a:stretch xmlns:a="http://schemas.openxmlformats.org/drawingml/2006/main"/>
        </p:blipFill>
        <p:spPr>
          <a:xfrm xmlns:a="http://schemas.openxmlformats.org/drawingml/2006/main">
            <a:off x="685800" y="5905500"/>
            <a:ext cx="685800" cy="685800"/>
          </a:xfrm>
          <a:prstGeom xmlns:a="http://schemas.openxmlformats.org/drawingml/2006/main" prst="rect">
            <a:avLst/>
          </a:prstGeom>
        </p:spPr>
      </p:pic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9336B199-F3DC-40E5-AAFC-4A4AF140F7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6134100"/>
            <a:ext cx="8858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深圳市生涯规划与发展协会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257C2BA1-B933-4064-B0EA-93C6613725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134100"/>
            <a:ext cx="5524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08</a:t>
            </a:r>
          </a:p>
        </p:txBody>
      </p:sp>
      <p:sp>
        <p:nvSpPr>
          <p:cNvPr id="6" name="heading">
            <a:extLst xmlns:a="http://schemas.openxmlformats.org/drawingml/2006/main">
              <a:ext uri="{FF2B5EF4-FFF2-40B4-BE49-F238E27FC236}">
                <a16:creationId xmlns:a16="http://schemas.microsoft.com/office/drawing/2014/main" id="{D1C3CCBF-EAA5-40AD-ABB2-AC5F910D86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95500"/>
            <a:ext cx="10668000" cy="1209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6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36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36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对同一类错误再次练习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FB661CFC-C6F5-4FBC-AD34-AC4743D345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76650"/>
            <a:ext cx="10477500" cy="1638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说明错因后重做，改变条件或问法，检查是否真正掌握。</a:t>
            </a:r>
          </a:p>
        </p:txBody>
      </p:sp>
    </p:spTree>
    <p:extLst>
      <p:ext uri="{BB962C8B-B14F-4D97-AF65-F5344CB8AC3E}">
        <p14:creationId xmlns:p14="http://schemas.microsoft.com/office/powerpoint/2010/main" val="1786208193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C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heading">
            <a:extLst xmlns:a="http://schemas.openxmlformats.org/drawingml/2006/main">
              <a:ext uri="{FF2B5EF4-FFF2-40B4-BE49-F238E27FC236}">
                <a16:creationId xmlns:a16="http://schemas.microsoft.com/office/drawing/2014/main" id="{A76A19BF-79A7-4065-9F8E-89421FD76B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85775"/>
            <a:ext cx="10820400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语文学习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EF43ACC-2C47-4145-BF69-F359EF3745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62075"/>
            <a:ext cx="10820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D5C0"/>
          </a:solidFill>
          <a:ln xmlns:a="http://schemas.openxmlformats.org/drawingml/2006/main" w="0">
            <a:noFill/>
          </a:ln>
        </p:spPr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7677CBD-63A2-4365-8011-F4F0AFA4C44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2dc6ae386304545"/>
          <a:stretch xmlns:a="http://schemas.openxmlformats.org/drawingml/2006/main"/>
        </p:blipFill>
        <p:spPr>
          <a:xfrm xmlns:a="http://schemas.openxmlformats.org/drawingml/2006/main">
            <a:off x="685800" y="5905500"/>
            <a:ext cx="685800" cy="685800"/>
          </a:xfrm>
          <a:prstGeom xmlns:a="http://schemas.openxmlformats.org/drawingml/2006/main" prst="rect">
            <a:avLst/>
          </a:prstGeom>
        </p:spPr>
      </p:pic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F6F537DD-7831-4515-9BCE-1CA277CE14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6134100"/>
            <a:ext cx="8858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深圳市生涯规划与发展协会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EC387B0B-8FA6-4490-8D2E-A84D1F82C7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134100"/>
            <a:ext cx="5524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09</a:t>
            </a:r>
          </a:p>
        </p:txBody>
      </p:sp>
      <p:sp>
        <p:nvSpPr>
          <p:cNvPr id="6" name="heading">
            <a:extLst xmlns:a="http://schemas.openxmlformats.org/drawingml/2006/main">
              <a:ext uri="{FF2B5EF4-FFF2-40B4-BE49-F238E27FC236}">
                <a16:creationId xmlns:a16="http://schemas.microsoft.com/office/drawing/2014/main" id="{1073474D-2A23-4E21-9F38-C2220BA9A4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95500"/>
            <a:ext cx="10668000" cy="1209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6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36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36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用材料依据支持答案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2264B4E6-824C-4EE7-A634-3D68FEAF50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76650"/>
            <a:ext cx="10477500" cy="1638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练习阅读、表达和积累，复盘题目要求与答案之间的对应关系。</a:t>
            </a:r>
          </a:p>
        </p:txBody>
      </p:sp>
    </p:spTree>
    <p:extLst>
      <p:ext uri="{BB962C8B-B14F-4D97-AF65-F5344CB8AC3E}">
        <p14:creationId xmlns:p14="http://schemas.microsoft.com/office/powerpoint/2010/main" val="555538793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C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heading">
            <a:extLst xmlns:a="http://schemas.openxmlformats.org/drawingml/2006/main">
              <a:ext uri="{FF2B5EF4-FFF2-40B4-BE49-F238E27FC236}">
                <a16:creationId xmlns:a16="http://schemas.microsoft.com/office/drawing/2014/main" id="{0FF70031-EDCF-45F8-9761-35B2E256F6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85775"/>
            <a:ext cx="10820400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数学学习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BC78E56-D34E-4C8D-A57A-7B1BDC8769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62075"/>
            <a:ext cx="10820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D5C0"/>
          </a:solidFill>
          <a:ln xmlns:a="http://schemas.openxmlformats.org/drawingml/2006/main" w="0">
            <a:noFill/>
          </a:ln>
        </p:spPr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41A192F-BB18-46F4-B77E-0CBBB6957D7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67d92570a0948de"/>
          <a:stretch xmlns:a="http://schemas.openxmlformats.org/drawingml/2006/main"/>
        </p:blipFill>
        <p:spPr>
          <a:xfrm xmlns:a="http://schemas.openxmlformats.org/drawingml/2006/main">
            <a:off x="685800" y="5905500"/>
            <a:ext cx="685800" cy="685800"/>
          </a:xfrm>
          <a:prstGeom xmlns:a="http://schemas.openxmlformats.org/drawingml/2006/main" prst="rect">
            <a:avLst/>
          </a:prstGeom>
        </p:spPr>
      </p:pic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0D170930-38EA-4C11-8372-D8B763E883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6134100"/>
            <a:ext cx="8858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深圳市生涯规划与发展协会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BAD895B8-CB25-4802-AD80-FCFD3347C9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134100"/>
            <a:ext cx="5524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10</a:t>
            </a:r>
          </a:p>
        </p:txBody>
      </p:sp>
      <p:sp>
        <p:nvSpPr>
          <p:cNvPr id="6" name="heading">
            <a:extLst xmlns:a="http://schemas.openxmlformats.org/drawingml/2006/main">
              <a:ext uri="{FF2B5EF4-FFF2-40B4-BE49-F238E27FC236}">
                <a16:creationId xmlns:a16="http://schemas.microsoft.com/office/drawing/2014/main" id="{3DBABA11-10D5-4EB5-A089-02C92FD0BD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95500"/>
            <a:ext cx="10668000" cy="1209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6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36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36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讲清楚条件、方法与步骤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76547596-9685-4664-B886-CBE86CD41E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76650"/>
            <a:ext cx="10477500" cy="1638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先保证基本过程准确，再用限时练习提高稳定性。</a:t>
            </a:r>
          </a:p>
        </p:txBody>
      </p:sp>
    </p:spTree>
    <p:extLst>
      <p:ext uri="{BB962C8B-B14F-4D97-AF65-F5344CB8AC3E}">
        <p14:creationId xmlns:p14="http://schemas.microsoft.com/office/powerpoint/2010/main" val="2045139556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C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heading">
            <a:extLst xmlns:a="http://schemas.openxmlformats.org/drawingml/2006/main">
              <a:ext uri="{FF2B5EF4-FFF2-40B4-BE49-F238E27FC236}">
                <a16:creationId xmlns:a16="http://schemas.microsoft.com/office/drawing/2014/main" id="{B144F8EC-4CFC-41B8-84D9-4C19112CE8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85775"/>
            <a:ext cx="10820400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英语学习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DAAAD2C-57FE-498E-91A4-B2B540404C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62075"/>
            <a:ext cx="10820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D5C0"/>
          </a:solidFill>
          <a:ln xmlns:a="http://schemas.openxmlformats.org/drawingml/2006/main" w="0">
            <a:noFill/>
          </a:ln>
        </p:spPr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3A5EB3B-DFF1-4354-9FB2-1E939EAD975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39de975575b4c92"/>
          <a:stretch xmlns:a="http://schemas.openxmlformats.org/drawingml/2006/main"/>
        </p:blipFill>
        <p:spPr>
          <a:xfrm xmlns:a="http://schemas.openxmlformats.org/drawingml/2006/main">
            <a:off x="685800" y="5905500"/>
            <a:ext cx="685800" cy="685800"/>
          </a:xfrm>
          <a:prstGeom xmlns:a="http://schemas.openxmlformats.org/drawingml/2006/main" prst="rect">
            <a:avLst/>
          </a:prstGeom>
        </p:spPr>
      </p:pic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BB03333D-F0A2-4337-82CC-77F0550CD0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6134100"/>
            <a:ext cx="8858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深圳市生涯规划与发展协会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06C2EA2D-8323-4FAD-A5D7-7D83DE7D4D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134100"/>
            <a:ext cx="5524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11</a:t>
            </a:r>
          </a:p>
        </p:txBody>
      </p:sp>
      <p:sp>
        <p:nvSpPr>
          <p:cNvPr id="6" name="heading">
            <a:extLst xmlns:a="http://schemas.openxmlformats.org/drawingml/2006/main">
              <a:ext uri="{FF2B5EF4-FFF2-40B4-BE49-F238E27FC236}">
                <a16:creationId xmlns:a16="http://schemas.microsoft.com/office/drawing/2014/main" id="{C59C1C2E-7AF9-4EB6-8F1A-2EC7CA0117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95500"/>
            <a:ext cx="10668000" cy="1209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600" b="1">
                <a:solidFill>
                  <a:srgbClr val="8E1C22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3600" b="1">
                <a:solidFill>
                  <a:srgbClr val="8E1C22"/>
                </a:solidFill>
                <a:latin typeface="Noto Serif SC"/>
                <a:ea typeface="Noto Serif SC"/>
                <a:cs typeface="Noto Serif SC"/>
              </a:defRPr>
            </a:pPr>
            <a:r>
              <a:rPr sz="3600" b="1">
                <a:solidFill>
                  <a:srgbClr val="8E1C22"/>
                </a:solidFill>
                <a:latin typeface="Noto Serif SC"/>
                <a:ea typeface="Noto Serif SC"/>
                <a:cs typeface="Noto Serif SC"/>
              </a:rPr>
              <a:t>听说、阅读与写作一起安排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84858F8A-341F-4F4A-9FC0-7537929898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76650"/>
            <a:ext cx="10477500" cy="1638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用真实语境练习，记录发音、理解和表达上的问题。</a:t>
            </a:r>
          </a:p>
        </p:txBody>
      </p:sp>
    </p:spTree>
    <p:extLst>
      <p:ext uri="{BB962C8B-B14F-4D97-AF65-F5344CB8AC3E}">
        <p14:creationId xmlns:p14="http://schemas.microsoft.com/office/powerpoint/2010/main" val="114016107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FFC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heading">
            <a:extLst xmlns:a="http://schemas.openxmlformats.org/drawingml/2006/main">
              <a:ext uri="{FF2B5EF4-FFF2-40B4-BE49-F238E27FC236}">
                <a16:creationId xmlns:a16="http://schemas.microsoft.com/office/drawing/2014/main" id="{53A34AD8-B914-4D24-B6D7-C899B20C24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85775"/>
            <a:ext cx="10820400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理化实验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65197A2-1D14-4726-AAC6-128E080465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62075"/>
            <a:ext cx="10820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D5C0"/>
          </a:solidFill>
          <a:ln xmlns:a="http://schemas.openxmlformats.org/drawingml/2006/main" w="0">
            <a:noFill/>
          </a:ln>
        </p:spPr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19A7A07-2918-47BF-836C-BDF9406C026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c657f07c0d74b04"/>
          <a:stretch xmlns:a="http://schemas.openxmlformats.org/drawingml/2006/main"/>
        </p:blipFill>
        <p:spPr>
          <a:xfrm xmlns:a="http://schemas.openxmlformats.org/drawingml/2006/main">
            <a:off x="685800" y="5905500"/>
            <a:ext cx="685800" cy="685800"/>
          </a:xfrm>
          <a:prstGeom xmlns:a="http://schemas.openxmlformats.org/drawingml/2006/main" prst="rect">
            <a:avLst/>
          </a:prstGeom>
        </p:spPr>
      </p:pic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29C1EBB7-2A2F-4297-8F82-F0B24A65AB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6134100"/>
            <a:ext cx="8858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深圳市生涯规划与发展协会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7CDE53ED-8578-416F-9A1E-620D671D92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134100"/>
            <a:ext cx="5524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12</a:t>
            </a:r>
          </a:p>
        </p:txBody>
      </p:sp>
      <p:sp>
        <p:nvSpPr>
          <p:cNvPr id="6" name="heading">
            <a:extLst xmlns:a="http://schemas.openxmlformats.org/drawingml/2006/main">
              <a:ext uri="{FF2B5EF4-FFF2-40B4-BE49-F238E27FC236}">
                <a16:creationId xmlns:a16="http://schemas.microsoft.com/office/drawing/2014/main" id="{B9A3556D-77AF-4A0F-8F65-3C5CB0DA27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95500"/>
            <a:ext cx="10668000" cy="1209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6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36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36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训练操作与规范表达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9471E785-3494-4BB6-8382-F3C5448A9F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76650"/>
            <a:ext cx="10477500" cy="1638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按照学校指导检查仪器、步骤、读数与结果解释，练习后复盘。</a:t>
            </a:r>
          </a:p>
        </p:txBody>
      </p:sp>
    </p:spTree>
    <p:extLst>
      <p:ext uri="{BB962C8B-B14F-4D97-AF65-F5344CB8AC3E}">
        <p14:creationId xmlns:p14="http://schemas.microsoft.com/office/powerpoint/2010/main" val="1702956222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FFC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heading">
            <a:extLst xmlns:a="http://schemas.openxmlformats.org/drawingml/2006/main">
              <a:ext uri="{FF2B5EF4-FFF2-40B4-BE49-F238E27FC236}">
                <a16:creationId xmlns:a16="http://schemas.microsoft.com/office/drawing/2014/main" id="{F408C9AE-71D4-446E-A03C-91980D87CE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85775"/>
            <a:ext cx="10820400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历史与道法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118B03D-11FC-4344-BA0A-6C1E1EC8E3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62075"/>
            <a:ext cx="10820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D5C0"/>
          </a:solidFill>
          <a:ln xmlns:a="http://schemas.openxmlformats.org/drawingml/2006/main" w="0">
            <a:noFill/>
          </a:ln>
        </p:spPr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784A266-57B6-40BF-9BB0-4F1F5BFC0D9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564ddfa37754031"/>
          <a:stretch xmlns:a="http://schemas.openxmlformats.org/drawingml/2006/main"/>
        </p:blipFill>
        <p:spPr>
          <a:xfrm xmlns:a="http://schemas.openxmlformats.org/drawingml/2006/main">
            <a:off x="685800" y="5905500"/>
            <a:ext cx="685800" cy="685800"/>
          </a:xfrm>
          <a:prstGeom xmlns:a="http://schemas.openxmlformats.org/drawingml/2006/main" prst="rect">
            <a:avLst/>
          </a:prstGeom>
        </p:spPr>
      </p:pic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2AF298BC-0B7E-463D-97D8-9E99F5A08B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6134100"/>
            <a:ext cx="8858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深圳市生涯规划与发展协会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CCA24BB6-B26C-4674-A391-15AD4FBCA4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134100"/>
            <a:ext cx="5524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13</a:t>
            </a:r>
          </a:p>
        </p:txBody>
      </p:sp>
      <p:sp>
        <p:nvSpPr>
          <p:cNvPr id="6" name="heading">
            <a:extLst xmlns:a="http://schemas.openxmlformats.org/drawingml/2006/main">
              <a:ext uri="{FF2B5EF4-FFF2-40B4-BE49-F238E27FC236}">
                <a16:creationId xmlns:a16="http://schemas.microsoft.com/office/drawing/2014/main" id="{EBD146D3-AB51-4C56-98DB-BD351CB24B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95500"/>
            <a:ext cx="10668000" cy="1209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6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36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36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用知识解释材料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D878756F-77D7-41D2-9BFC-1C50C1C4BF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76650"/>
            <a:ext cx="10477500" cy="1638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梳理时间关系、概念与证据，练习从材料中选择有用信息。</a:t>
            </a:r>
          </a:p>
        </p:txBody>
      </p:sp>
    </p:spTree>
    <p:extLst>
      <p:ext uri="{BB962C8B-B14F-4D97-AF65-F5344CB8AC3E}">
        <p14:creationId xmlns:p14="http://schemas.microsoft.com/office/powerpoint/2010/main" val="603425290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FFC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heading">
            <a:extLst xmlns:a="http://schemas.openxmlformats.org/drawingml/2006/main">
              <a:ext uri="{FF2B5EF4-FFF2-40B4-BE49-F238E27FC236}">
                <a16:creationId xmlns:a16="http://schemas.microsoft.com/office/drawing/2014/main" id="{F6DA063C-D660-4219-ABC8-3D2B341FF8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85775"/>
            <a:ext cx="10820400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AI陪练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E16F130-D7BA-4FB8-BCB5-5E2AF8FAD6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62075"/>
            <a:ext cx="10820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D5C0"/>
          </a:solidFill>
          <a:ln xmlns:a="http://schemas.openxmlformats.org/drawingml/2006/main" w="0">
            <a:noFill/>
          </a:ln>
        </p:spPr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F690D8F-8E92-4A9F-9F2D-41388FAC2C4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a1332f2f3754194"/>
          <a:stretch xmlns:a="http://schemas.openxmlformats.org/drawingml/2006/main"/>
        </p:blipFill>
        <p:spPr>
          <a:xfrm xmlns:a="http://schemas.openxmlformats.org/drawingml/2006/main">
            <a:off x="685800" y="5905500"/>
            <a:ext cx="685800" cy="685800"/>
          </a:xfrm>
          <a:prstGeom xmlns:a="http://schemas.openxmlformats.org/drawingml/2006/main" prst="rect">
            <a:avLst/>
          </a:prstGeom>
        </p:spPr>
      </p:pic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AEF78265-7974-4030-B48E-DD563ACB71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6134100"/>
            <a:ext cx="8858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深圳市生涯规划与发展协会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074F1105-A124-4C15-AA0B-6F28E69B1D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134100"/>
            <a:ext cx="5524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14</a:t>
            </a:r>
          </a:p>
        </p:txBody>
      </p:sp>
      <p:sp>
        <p:nvSpPr>
          <p:cNvPr id="6" name="heading">
            <a:extLst xmlns:a="http://schemas.openxmlformats.org/drawingml/2006/main">
              <a:ext uri="{FF2B5EF4-FFF2-40B4-BE49-F238E27FC236}">
                <a16:creationId xmlns:a16="http://schemas.microsoft.com/office/drawing/2014/main" id="{2752AC65-CECF-464B-861D-87FA700B85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95500"/>
            <a:ext cx="10668000" cy="1209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6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36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36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先独立思考，再检验答案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A10AC318-62D5-4D98-BC23-6F55888DF0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76650"/>
            <a:ext cx="10477500" cy="1638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让AI提供追问或变式，并与教材、教师解析核对。</a:t>
            </a:r>
          </a:p>
        </p:txBody>
      </p:sp>
    </p:spTree>
    <p:extLst>
      <p:ext uri="{BB962C8B-B14F-4D97-AF65-F5344CB8AC3E}">
        <p14:creationId xmlns:p14="http://schemas.microsoft.com/office/powerpoint/2010/main" val="2122681200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FFC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heading">
            <a:extLst xmlns:a="http://schemas.openxmlformats.org/drawingml/2006/main">
              <a:ext uri="{FF2B5EF4-FFF2-40B4-BE49-F238E27FC236}">
                <a16:creationId xmlns:a16="http://schemas.microsoft.com/office/drawing/2014/main" id="{D5B6499B-E4A9-4917-9C23-B4888DD762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85775"/>
            <a:ext cx="10820400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限时训练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52F91DE-60F2-46EA-A41B-7E605B7713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62075"/>
            <a:ext cx="10820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D5C0"/>
          </a:solidFill>
          <a:ln xmlns:a="http://schemas.openxmlformats.org/drawingml/2006/main" w="0">
            <a:noFill/>
          </a:ln>
        </p:spPr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46FF4F8-C684-436F-B6A5-38792298608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775443d71984f0d"/>
          <a:stretch xmlns:a="http://schemas.openxmlformats.org/drawingml/2006/main"/>
        </p:blipFill>
        <p:spPr>
          <a:xfrm xmlns:a="http://schemas.openxmlformats.org/drawingml/2006/main">
            <a:off x="685800" y="5905500"/>
            <a:ext cx="685800" cy="685800"/>
          </a:xfrm>
          <a:prstGeom xmlns:a="http://schemas.openxmlformats.org/drawingml/2006/main" prst="rect">
            <a:avLst/>
          </a:prstGeom>
        </p:spPr>
      </p:pic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0C3BE08C-737D-4589-9894-237918B114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6134100"/>
            <a:ext cx="8858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深圳市生涯规划与发展协会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CC89A8E8-AE14-4770-889C-B0EFE09AC7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134100"/>
            <a:ext cx="5524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15</a:t>
            </a:r>
          </a:p>
        </p:txBody>
      </p:sp>
      <p:sp>
        <p:nvSpPr>
          <p:cNvPr id="6" name="heading">
            <a:extLst xmlns:a="http://schemas.openxmlformats.org/drawingml/2006/main">
              <a:ext uri="{FF2B5EF4-FFF2-40B4-BE49-F238E27FC236}">
                <a16:creationId xmlns:a16="http://schemas.microsoft.com/office/drawing/2014/main" id="{95FA4776-0694-462B-84A2-6221579B49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95500"/>
            <a:ext cx="10668000" cy="1209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600" b="1">
                <a:solidFill>
                  <a:srgbClr val="8E1C22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3600" b="1">
                <a:solidFill>
                  <a:srgbClr val="8E1C22"/>
                </a:solidFill>
                <a:latin typeface="Noto Serif SC"/>
                <a:ea typeface="Noto Serif SC"/>
                <a:cs typeface="Noto Serif SC"/>
              </a:defRPr>
            </a:pPr>
            <a:r>
              <a:rPr sz="3600" b="1">
                <a:solidFill>
                  <a:srgbClr val="8E1C22"/>
                </a:solidFill>
                <a:latin typeface="Noto Serif SC"/>
                <a:ea typeface="Noto Serif SC"/>
                <a:cs typeface="Noto Serif SC"/>
              </a:rPr>
              <a:t>把涂卡和检查放入完整流程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96EB61A1-2CCC-4F7E-908F-DF7C025A2F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76650"/>
            <a:ext cx="10477500" cy="1638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记录各部分耗时，找出容易拖延和失误的位置。</a:t>
            </a:r>
          </a:p>
        </p:txBody>
      </p:sp>
    </p:spTree>
    <p:extLst>
      <p:ext uri="{BB962C8B-B14F-4D97-AF65-F5344CB8AC3E}">
        <p14:creationId xmlns:p14="http://schemas.microsoft.com/office/powerpoint/2010/main" val="623126768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FFC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heading">
            <a:extLst xmlns:a="http://schemas.openxmlformats.org/drawingml/2006/main">
              <a:ext uri="{FF2B5EF4-FFF2-40B4-BE49-F238E27FC236}">
                <a16:creationId xmlns:a16="http://schemas.microsoft.com/office/drawing/2014/main" id="{2E630F06-FF5B-4EA3-ADA1-F3D2F1DE03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85775"/>
            <a:ext cx="10820400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临场调整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EEA475E-DE73-48E3-AEB3-6F70EB763B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62075"/>
            <a:ext cx="10820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D5C0"/>
          </a:solidFill>
          <a:ln xmlns:a="http://schemas.openxmlformats.org/drawingml/2006/main" w="0">
            <a:noFill/>
          </a:ln>
        </p:spPr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168314A-8A00-4B69-BA3C-342F8684C0C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76f0948937442bf"/>
          <a:stretch xmlns:a="http://schemas.openxmlformats.org/drawingml/2006/main"/>
        </p:blipFill>
        <p:spPr>
          <a:xfrm xmlns:a="http://schemas.openxmlformats.org/drawingml/2006/main">
            <a:off x="685800" y="5905500"/>
            <a:ext cx="685800" cy="685800"/>
          </a:xfrm>
          <a:prstGeom xmlns:a="http://schemas.openxmlformats.org/drawingml/2006/main" prst="rect">
            <a:avLst/>
          </a:prstGeom>
        </p:spPr>
      </p:pic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E0A02A8B-BF76-4E49-914B-DD471578B9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6134100"/>
            <a:ext cx="8858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深圳市生涯规划与发展协会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EC5318B8-666A-4F0D-9204-895FDA93CD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134100"/>
            <a:ext cx="5524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16</a:t>
            </a:r>
          </a:p>
        </p:txBody>
      </p:sp>
      <p:sp>
        <p:nvSpPr>
          <p:cNvPr id="6" name="heading">
            <a:extLst xmlns:a="http://schemas.openxmlformats.org/drawingml/2006/main">
              <a:ext uri="{FF2B5EF4-FFF2-40B4-BE49-F238E27FC236}">
                <a16:creationId xmlns:a16="http://schemas.microsoft.com/office/drawing/2014/main" id="{517F9BBB-F1D3-41D9-8667-A81FBE55E6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95500"/>
            <a:ext cx="10668000" cy="1209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6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36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36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提前练习卡题与失误的处理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F7E4A79F-BE39-4E1D-93CB-5C3047CDC2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76650"/>
            <a:ext cx="10477500" cy="1638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按熟悉的顺序作答，必要时标记返回，并按规则向监考人员求助。</a:t>
            </a:r>
          </a:p>
        </p:txBody>
      </p:sp>
    </p:spTree>
    <p:extLst>
      <p:ext uri="{BB962C8B-B14F-4D97-AF65-F5344CB8AC3E}">
        <p14:creationId xmlns:p14="http://schemas.microsoft.com/office/powerpoint/2010/main" val="219100333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FFC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heading">
            <a:extLst xmlns:a="http://schemas.openxmlformats.org/drawingml/2006/main">
              <a:ext uri="{FF2B5EF4-FFF2-40B4-BE49-F238E27FC236}">
                <a16:creationId xmlns:a16="http://schemas.microsoft.com/office/drawing/2014/main" id="{9FD1055C-DAA9-4C5C-A976-420AB2B51B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85775"/>
            <a:ext cx="10820400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家庭支持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11CCC3C-867C-4087-B2F9-7A53DA224F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62075"/>
            <a:ext cx="10820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D5C0"/>
          </a:solidFill>
          <a:ln xmlns:a="http://schemas.openxmlformats.org/drawingml/2006/main" w="0">
            <a:noFill/>
          </a:ln>
        </p:spPr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B880AA5-57E1-4AB4-A043-99C7CE901A8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ae96883ccb244fe"/>
          <a:stretch xmlns:a="http://schemas.openxmlformats.org/drawingml/2006/main"/>
        </p:blipFill>
        <p:spPr>
          <a:xfrm xmlns:a="http://schemas.openxmlformats.org/drawingml/2006/main">
            <a:off x="685800" y="5905500"/>
            <a:ext cx="685800" cy="685800"/>
          </a:xfrm>
          <a:prstGeom xmlns:a="http://schemas.openxmlformats.org/drawingml/2006/main" prst="rect">
            <a:avLst/>
          </a:prstGeom>
        </p:spPr>
      </p:pic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09EF68D6-4F0C-43E7-8911-335004C38E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6134100"/>
            <a:ext cx="8858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深圳市生涯规划与发展协会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DCB6740B-D53F-4157-B248-E5505B7DCA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134100"/>
            <a:ext cx="5524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17</a:t>
            </a:r>
          </a:p>
        </p:txBody>
      </p:sp>
      <p:sp>
        <p:nvSpPr>
          <p:cNvPr id="6" name="heading">
            <a:extLst xmlns:a="http://schemas.openxmlformats.org/drawingml/2006/main">
              <a:ext uri="{FF2B5EF4-FFF2-40B4-BE49-F238E27FC236}">
                <a16:creationId xmlns:a16="http://schemas.microsoft.com/office/drawing/2014/main" id="{BD66706D-35B5-4279-8A5D-B0EE5EFAF0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95500"/>
            <a:ext cx="10668000" cy="1209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6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36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36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围绕具体问题协商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1CE946BD-E6A6-4A4A-A710-66A165213C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76650"/>
            <a:ext cx="10477500" cy="1638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讨论今天需要完成什么、哪里有困难以及需要怎样的帮助。</a:t>
            </a:r>
          </a:p>
        </p:txBody>
      </p:sp>
    </p:spTree>
    <p:extLst>
      <p:ext uri="{BB962C8B-B14F-4D97-AF65-F5344CB8AC3E}">
        <p14:creationId xmlns:p14="http://schemas.microsoft.com/office/powerpoint/2010/main" val="1292296649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FFC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heading">
            <a:extLst xmlns:a="http://schemas.openxmlformats.org/drawingml/2006/main">
              <a:ext uri="{FF2B5EF4-FFF2-40B4-BE49-F238E27FC236}">
                <a16:creationId xmlns:a16="http://schemas.microsoft.com/office/drawing/2014/main" id="{B9D453ED-AF76-4197-8C69-4B56B5BAAD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85775"/>
            <a:ext cx="10820400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一周行动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F84A299-613D-4B6A-9C4D-2D1EB08029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62075"/>
            <a:ext cx="10820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D5C0"/>
          </a:solidFill>
          <a:ln xmlns:a="http://schemas.openxmlformats.org/drawingml/2006/main" w="0">
            <a:noFill/>
          </a:ln>
        </p:spPr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30C7ACF-99BC-4C82-B278-25756ECD31D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4e9eb89c32649c6"/>
          <a:stretch xmlns:a="http://schemas.openxmlformats.org/drawingml/2006/main"/>
        </p:blipFill>
        <p:spPr>
          <a:xfrm xmlns:a="http://schemas.openxmlformats.org/drawingml/2006/main">
            <a:off x="685800" y="5905500"/>
            <a:ext cx="685800" cy="685800"/>
          </a:xfrm>
          <a:prstGeom xmlns:a="http://schemas.openxmlformats.org/drawingml/2006/main" prst="rect">
            <a:avLst/>
          </a:prstGeom>
        </p:spPr>
      </p:pic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EEC82FB6-7504-4004-B3CB-BF83BC95F5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6134100"/>
            <a:ext cx="8858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深圳市生涯规划与发展协会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AC5190AE-5217-43F9-8DEB-0D7E5AD5A2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134100"/>
            <a:ext cx="5524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18</a:t>
            </a:r>
          </a:p>
        </p:txBody>
      </p:sp>
      <p:sp>
        <p:nvSpPr>
          <p:cNvPr id="6" name="heading">
            <a:extLst xmlns:a="http://schemas.openxmlformats.org/drawingml/2006/main">
              <a:ext uri="{FF2B5EF4-FFF2-40B4-BE49-F238E27FC236}">
                <a16:creationId xmlns:a16="http://schemas.microsoft.com/office/drawing/2014/main" id="{FDAFEEA0-24BC-4B59-80F6-5DE4C13AC4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95500"/>
            <a:ext cx="10668000" cy="1209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6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36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36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选一个弱项完成诊断与复查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B08BB646-C36F-4085-9BA3-99D5079551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76650"/>
            <a:ext cx="10477500" cy="1638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整理错题，练习相关内容，独立解释并再测，用结果调整下一周计划。</a:t>
            </a:r>
          </a:p>
        </p:txBody>
      </p:sp>
    </p:spTree>
    <p:extLst>
      <p:ext uri="{BB962C8B-B14F-4D97-AF65-F5344CB8AC3E}">
        <p14:creationId xmlns:p14="http://schemas.microsoft.com/office/powerpoint/2010/main" val="1228695057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FFC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heading">
            <a:extLst xmlns:a="http://schemas.openxmlformats.org/drawingml/2006/main">
              <a:ext uri="{FF2B5EF4-FFF2-40B4-BE49-F238E27FC236}">
                <a16:creationId xmlns:a16="http://schemas.microsoft.com/office/drawing/2014/main" id="{9240B042-3467-41CB-AEA7-C025507BBF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85775"/>
            <a:ext cx="10820400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讲座后的行动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C2DB3DD-91C4-401B-8CA8-C652D81675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62075"/>
            <a:ext cx="10820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D5C0"/>
          </a:solidFill>
          <a:ln xmlns:a="http://schemas.openxmlformats.org/drawingml/2006/main" w="0">
            <a:noFill/>
          </a:ln>
        </p:spPr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2F94AD2-8646-46BC-8103-4BC9253C1AF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13cb9bebb92405b"/>
          <a:stretch xmlns:a="http://schemas.openxmlformats.org/drawingml/2006/main"/>
        </p:blipFill>
        <p:spPr>
          <a:xfrm xmlns:a="http://schemas.openxmlformats.org/drawingml/2006/main">
            <a:off x="685800" y="5905500"/>
            <a:ext cx="685800" cy="685800"/>
          </a:xfrm>
          <a:prstGeom xmlns:a="http://schemas.openxmlformats.org/drawingml/2006/main" prst="rect">
            <a:avLst/>
          </a:prstGeom>
        </p:spPr>
      </p:pic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7CAE973E-68EB-4DF9-BC8B-E777B50368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6134100"/>
            <a:ext cx="8858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深圳市生涯规划与发展协会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354A39B2-5935-4647-B971-58A64A3DED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134100"/>
            <a:ext cx="5524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19</a:t>
            </a:r>
          </a:p>
        </p:txBody>
      </p:sp>
      <p:sp>
        <p:nvSpPr>
          <p:cNvPr id="6" name="heading">
            <a:extLst xmlns:a="http://schemas.openxmlformats.org/drawingml/2006/main">
              <a:ext uri="{FF2B5EF4-FFF2-40B4-BE49-F238E27FC236}">
                <a16:creationId xmlns:a16="http://schemas.microsoft.com/office/drawing/2014/main" id="{BDA3E4B1-755D-49F7-ACD3-6B20FAD783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924050"/>
            <a:ext cx="106680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75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3375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3375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把今天的内容用到自己的实际问题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B27C76A4-299C-414C-98F2-6A11EF3D2B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162300"/>
            <a:ext cx="106680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75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2475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2475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选择一个问题，整理已有证据与仍需核实的信息。</a:t>
            </a:r>
          </a:p>
        </p:txBody>
      </p:sp>
      <p:sp>
        <p:nvSpPr>
          <p:cNvPr id="8" name="body">
            <a:extLst xmlns:a="http://schemas.openxmlformats.org/drawingml/2006/main">
              <a:ext uri="{FF2B5EF4-FFF2-40B4-BE49-F238E27FC236}">
                <a16:creationId xmlns:a16="http://schemas.microsoft.com/office/drawing/2014/main" id="{011C3CB5-55E5-4528-899B-60DCC24680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171950"/>
            <a:ext cx="106680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75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2475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2475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写下本周的具体任务、完成时间与可以帮助你的人。</a:t>
            </a:r>
          </a:p>
        </p:txBody>
      </p:sp>
    </p:spTree>
    <p:extLst>
      <p:ext uri="{BB962C8B-B14F-4D97-AF65-F5344CB8AC3E}">
        <p14:creationId xmlns:p14="http://schemas.microsoft.com/office/powerpoint/2010/main" val="419407417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FFC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heading">
            <a:extLst xmlns:a="http://schemas.openxmlformats.org/drawingml/2006/main">
              <a:ext uri="{FF2B5EF4-FFF2-40B4-BE49-F238E27FC236}">
                <a16:creationId xmlns:a16="http://schemas.microsoft.com/office/drawing/2014/main" id="{7C4F3F91-2E30-4936-8F9B-881D6811C3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85775"/>
            <a:ext cx="10820400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交流与提问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F27A322-B6D2-4F47-BDB4-3EC818AA02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62075"/>
            <a:ext cx="10820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D5C0"/>
          </a:solidFill>
          <a:ln xmlns:a="http://schemas.openxmlformats.org/drawingml/2006/main" w="0">
            <a:noFill/>
          </a:ln>
        </p:spPr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B70BDB8-7E0D-4D06-9CCB-BE8067451BC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1afc22128404277"/>
          <a:stretch xmlns:a="http://schemas.openxmlformats.org/drawingml/2006/main"/>
        </p:blipFill>
        <p:spPr>
          <a:xfrm xmlns:a="http://schemas.openxmlformats.org/drawingml/2006/main">
            <a:off x="685800" y="5905500"/>
            <a:ext cx="685800" cy="685800"/>
          </a:xfrm>
          <a:prstGeom xmlns:a="http://schemas.openxmlformats.org/drawingml/2006/main" prst="rect">
            <a:avLst/>
          </a:prstGeom>
        </p:spPr>
      </p:pic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DB1351E5-14B4-4E06-96E1-1CED0A9E81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6134100"/>
            <a:ext cx="8858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深圳市生涯规划与发展协会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4A7D23E2-1775-4870-BC39-8D5E29E255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134100"/>
            <a:ext cx="5524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20</a:t>
            </a:r>
          </a:p>
        </p:txBody>
      </p:sp>
      <p:sp>
        <p:nvSpPr>
          <p:cNvPr id="6" name="heading">
            <a:extLst xmlns:a="http://schemas.openxmlformats.org/drawingml/2006/main">
              <a:ext uri="{FF2B5EF4-FFF2-40B4-BE49-F238E27FC236}">
                <a16:creationId xmlns:a16="http://schemas.microsoft.com/office/drawing/2014/main" id="{49533B00-1BE1-4FC7-BA34-B68C14ABCD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71700"/>
            <a:ext cx="10668000" cy="1171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9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39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39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您目前最需要解决的问题是什么？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81F6D8C5-6B26-408B-8A55-154C1FE200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276725"/>
            <a:ext cx="104775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75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2775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2775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郭丹锐老师</a:t>
            </a:r>
          </a:p>
        </p:txBody>
      </p:sp>
      <p:sp>
        <p:nvSpPr>
          <p:cNvPr id="8" name="body">
            <a:extLst xmlns:a="http://schemas.openxmlformats.org/drawingml/2006/main">
              <a:ext uri="{FF2B5EF4-FFF2-40B4-BE49-F238E27FC236}">
                <a16:creationId xmlns:a16="http://schemas.microsoft.com/office/drawing/2014/main" id="{25172AAF-B69A-4A77-9125-76C4FB252F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076825"/>
            <a:ext cx="10477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75" b="0">
                <a:solidFill>
                  <a:srgbClr val="8E1C22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2175" b="0">
                <a:solidFill>
                  <a:srgbClr val="8E1C22"/>
                </a:solidFill>
                <a:latin typeface="Noto Serif SC"/>
                <a:ea typeface="Noto Serif SC"/>
                <a:cs typeface="Noto Serif SC"/>
              </a:defRPr>
            </a:pPr>
            <a:r>
              <a:rPr sz="2175" b="0">
                <a:solidFill>
                  <a:srgbClr val="8E1C22"/>
                </a:solidFill>
                <a:latin typeface="Noto Serif SC"/>
                <a:ea typeface="Noto Serif SC"/>
                <a:cs typeface="Noto Serif SC"/>
              </a:rPr>
              <a:t>深圳市生涯规划与发展协会</a:t>
            </a:r>
          </a:p>
        </p:txBody>
      </p:sp>
    </p:spTree>
    <p:extLst>
      <p:ext uri="{BB962C8B-B14F-4D97-AF65-F5344CB8AC3E}">
        <p14:creationId xmlns:p14="http://schemas.microsoft.com/office/powerpoint/2010/main" val="388177805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2026-10-12T10:55:08.0880000Z</dcterms:created>
  <dcterms:modified xsi:type="dcterms:W3CDTF">2026-10-12T10:55:08.0880000Z</dcterms:modified>
</coreProperties>
</file>