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分钟</c:v>
                </c:pt>
              </c:strCache>
            </c:strRef>
          </c:tx>
          <c:spPr>
            <a:solidFill>
              <a:srgbClr val="8E1C22"/>
            </a:solidFill>
          </c:spPr>
          <c:cat>
            <c:strRef>
              <c:f>Sheet1!$A$2:$A$7</c:f>
              <c:strCache>
                <c:ptCount val="6"/>
                <c:pt idx="0">
                  <c:v>目标</c:v>
                </c:pt>
                <c:pt idx="1">
                  <c:v>连接</c:v>
                </c:pt>
                <c:pt idx="2">
                  <c:v>任务设计</c:v>
                </c:pt>
                <c:pt idx="3">
                  <c:v>分工</c:v>
                </c:pt>
                <c:pt idx="4">
                  <c:v>练习</c:v>
                </c:pt>
                <c:pt idx="5">
                  <c:v>讨论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10</c:v>
                </c:pt>
                <c:pt idx="4">
                  <c:v>12</c:v>
                </c:pt>
                <c:pt idx="5">
                  <c:v>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版式：封面</a:t>
            </a:r>
          </a:p>
          <a:p/>
          <a:p>
            <a:r>
              <a:t>对象：学校负责人与骨干教师。时长：60分钟。身份：示范课，没有举办日期和讲师。示范讲师：待定。不要把本页印成招生海报。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版式：课程目标</a:t>
            </a:r>
          </a:p>
          <a:p/>
          <a:p>
            <a:r>
              <a:t>目标只覆盖这一小时能做成的事。不要求教师当场承诺开课。来源：协会年度计划中的学期结构，以及 2024、2026 年两场已举办培训。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版式：章节</a:t>
            </a:r>
          </a:p>
          <a:p/>
          <a:p>
            <a:r>
              <a:t>时间是这门示范课的设计，不是已经测得的课堂用时。若学校把练习缩短，先保留工作表，不要只留概念。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版式：概念解释</a:t>
            </a:r>
          </a:p>
          <a:p/>
          <a:p>
            <a:r>
              <a:t>政策来源：广东省人民政府《广东省深化普通高校考试招生制度综合改革实施方案》（粤府〔2019〕42号），省教育考试院 2019年4月24日解读；2021年起实施。2027年专业选考科目要求仍按 3+1+2 公布（省教育考试院，2025年2月28日）。课程方案见教育部教材〔2020〕3号。本页不把这些文件说成协会的成果，也不展开赋分细则。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版式：案例</a:t>
            </a:r>
          </a:p>
          <a:p/>
          <a:p>
            <a:r>
              <a:t>原文：02-网站/articles/2024-12-03-高中选课与生涯规划培训.html。不能据此说培训覆盖了全部高中，也不能说学生因此改变了选科。下一页照片来自同一报道，经过暖色处理。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版式：照片页</a:t>
            </a:r>
          </a:p>
          <a:p/>
          <a:p>
            <a:r>
              <a:t>本页不放圆标。照片不证明五百余人的签到，只说明这场培训有现场记录。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版式：对照</a:t>
            </a:r>
          </a:p>
          <a:p/>
          <a:p>
            <a:r>
              <a:t>2026年4月8日报道：协会协办，郭丹锐、周延娜、王晶莹各讲约一小时，职务按当天。现任会长是 2026年9月29日选出的郭丹锐，不要回写到四月的活动。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版式：流程</a:t>
            </a:r>
          </a:p>
          <a:p/>
          <a:p>
            <a:r>
              <a:t>步骤来自 02-网站/plan/index.html 的九十日安排。课堂里请教师改成自己的年级，不要填一个虚构校名。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版式：图表</a:t>
            </a:r>
          </a:p>
          <a:p/>
          <a:p>
            <a:r>
              <a:t>改图表时直接改数据系列。六项之和必须仍为 60。不要把柱高解释成学习效果。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版式：概念解释</a:t>
            </a:r>
          </a:p>
          <a:p/>
          <a:p>
            <a:r>
              <a:t>第二处概念页，服务任务设计。企业规则来自年度计划，不是已签约名单。课堂不要现场编企业名称。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版式：对照</a:t>
            </a:r>
          </a:p>
          <a:p/>
          <a:p>
            <a:r>
              <a:t>角色行是这门课的核心板书。请教师用本校职务替换“学校”一行里的负责人，不要替换协会没有确认的人名。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版式：练习</a:t>
            </a:r>
          </a:p>
          <a:p/>
          <a:p>
            <a:r>
              <a:t>工作表文件：output 中的 t1-worksheet.pdf，源文件 content/training/worksheet.html。练习不评分，不收集学生个人信息。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版式：问题讨论</a:t>
            </a:r>
          </a:p>
          <a:p/>
          <a:p>
            <a:r>
              <a:t>讨论八分钟，含在最后一段里。主持人不要替学校回答第一句。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版式：总结</a:t>
            </a:r>
          </a:p>
          <a:p/>
          <a:p>
            <a:r>
              <a:t>不要增加口号。如果超时，只保留这四句和工作表。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版式：资源</a:t>
            </a:r>
          </a:p>
          <a:p/>
          <a:p>
            <a:r>
              <a:t>教师若要引用政策，打开原文件，不使用本页代替原文。协会文章中的人数保持报道口径。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版式：联系</a:t>
            </a:r>
          </a:p>
          <a:p/>
          <a:p>
            <a:r>
              <a:t>二维码不放在本课件里。介绍书见 https://scda.cn/brochure3/ ，联系页见 https://scda.cn/contact.html 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648000"/>
            <a:ext cx="648000" cy="64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8000" y="4518360"/>
            <a:ext cx="8412480" cy="1554480"/>
          </a:xfrm>
          <a:prstGeom prst="rect">
            <a:avLst/>
          </a:prstGeom>
          <a:noFill/>
        </p:spPr>
        <p:txBody>
          <a:bodyPr wrap="square" lIns="0" rIns="0" tIns="0" bIns="0" anchor="b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学校如何开展
生涯教育与科创成长项目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98079" y="5752800"/>
            <a:ext cx="1645920" cy="411480"/>
          </a:xfrm>
          <a:prstGeom prst="rect">
            <a:avLst/>
          </a:prstGeom>
          <a:noFill/>
        </p:spPr>
        <p:txBody>
          <a:bodyPr wrap="square" lIns="0" rIns="0" tIns="0" bIns="0" anchor="b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2000" b="0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深生协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这门课要完成的三件事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能向同事说明：生涯教育回答选择，科创项目提供可完成的任务。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能带回一份本校学期草稿：对象、任务、作品、分工和时间。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能分清已经举办的培训，和仍是方案的成长中心。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六十分钟怎样使用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5 分钟　先看本校现在要解决的问题。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10 分钟　生涯教育与科创任务怎样接在一起。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15 分钟　设计一个学期、一件事、一次展示。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10 分钟　学校、协会、会员各自写什么。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12 分钟　用工作表写出本校草稿。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8 分钟　讨论、回顾和可以继续查阅的资料。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两件事为什么要放在一起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生涯教育帮助学生看清方向：专业、选科、下一阶段路径。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科创与成长项目给学生一件这个学期能做完的事。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没有任务的讲座，学生缺少可以复盘的经历。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没有方向的作品，学校难以说明它和课程的关系。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广东省普通高考现行模式是“3+1+2”。选科要求以省教育考试院当年文件为准。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已经发生的一场培训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2024年12月3日，香港中文大学（深圳）。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市招考办主办，港中深协办，协会承办。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对象是高一、高二年级级长、班主任代表和分管副校长。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报道写五百余人。这是报道口径，不是签到册。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吕阳、宋春燕、郭丹锐、王晶莹分专题。活动名称含“2025年”。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4831" y="648000"/>
            <a:ext cx="7602336" cy="50682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8000" y="5825952"/>
            <a:ext cx="10895999" cy="384048"/>
          </a:xfrm>
          <a:prstGeom prst="rect">
            <a:avLst/>
          </a:prstGeom>
          <a:noFill/>
        </p:spPr>
        <p:txBody>
          <a:bodyPr wrap="square" lIns="0" rIns="0" tIns="0" bIns="0" anchor="b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6F675E"/>
                </a:solidFill>
                <a:latin typeface="方正悠宋+ 简 507R"/>
                <a:ea typeface="方正悠宋+ 简 507R"/>
                <a:cs typeface="方正悠宋+ 简 507R"/>
              </a:rPr>
              <a:t>2024年12月3日，香港中文大学（深圳）。图片来自协会报道，经过暖色处理。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培训记录和中心方案不是同一件事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已举办：2024年选科培训、2026年4月8日升学辅导员培训。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可以引用日期、角色和对象。不可以写成今天的报名。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成长中心：年度计划中的学期方案。没有首校，没有开课记录。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讨论中心时使用“准备怎样做”，不使用“已经在运行”。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博格港湾有项目书，也是现任副会长单位。未签确认书，不是运营方。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一个学期的示例节奏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前 30 天：年级或大约 30—60 名学生、一件事、校内负责人、课表和安全。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到第 60 天：写下起点，教师一起备课，完成第一轮任务。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到第 90 天：展示一次，学生复盘，学校决定是否继续。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下一学年：教师能独立带一节，记录留在学校。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这是实施示例。没有对应的已运行学校，30—60 不是已招生人数。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这一小时的时间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48000" y="1554480"/>
          <a:ext cx="768096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778240" y="2103120"/>
            <a:ext cx="2651760" cy="20116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合计 60 分钟。
这是课程设计，
不是课堂计时结果。</a:t>
            </a:r>
          </a:p>
        </p:txBody>
      </p:sp>
      <p:pic>
        <p:nvPicPr>
          <p:cNvPr id="5" name="Picture 4" descr="彩色圆标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任务只保留一件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学生用一句话写出这个学期要做成的事。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作品要能被同学和老师看懂，留在学校。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做不完的一轮留下记录，不改成已经成功。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题目可以来自制造、城市、公共服务或数字生活，但必须适龄。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企业如果进入，只在开题、中期和结题，且不接触学生个人数据。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三方各写一行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学校：学生、课表、安全、家校沟通、教学判断。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协会：听清需求，确定进校边界，写明主办、承办或推广。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会员：在确认书里承担课程或现场。没有确认书就不署名。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家长：学校项目按学校通知参加；直接来信只是咨询。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示范讲师：待定。本课不出现虚构讲师简介。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现在写出本校的一页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请用随课工作表，不要只在幻灯片上口头讨论。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十二分钟内完成六格中的前四格。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写不出的格子留空，空着比编一个学校更有用。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同组两个人交换阅读：能不能看出对象和作品。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工作表可以复印。幻灯片里的字可以直接改。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拿回去之前先问三句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这件事，本校教师能不能在课表里找到位置？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学生完成之后，学校留下什么，而不是协会留下什么？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如果会员参与，确认书写了谁交付、谁看安全吗？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如果三句里有一句答不上，这一项先停在方案。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带走这四句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4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生涯教育给出方向，项目给出这个学期的一件事。</a:t>
            </a:r>
          </a:p>
          <a:p>
            <a:pPr algn="l">
              <a:spcAft>
                <a:spcPts val="1000"/>
              </a:spcAft>
            </a:pPr>
            <a:r>
              <a:rPr sz="24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已举办的培训可以引用，成长中心仍是方案。</a:t>
            </a:r>
          </a:p>
          <a:p>
            <a:pPr algn="l">
              <a:spcAft>
                <a:spcPts val="1000"/>
              </a:spcAft>
            </a:pPr>
            <a:r>
              <a:rPr sz="24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学校、协会、会员的角色要写在同一页上。</a:t>
            </a:r>
          </a:p>
          <a:p>
            <a:pPr algn="l">
              <a:spcAft>
                <a:spcPts val="1000"/>
              </a:spcAft>
            </a:pPr>
            <a:r>
              <a:rPr sz="24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下一封邮件写明对象、任务和希望的月份即可。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可以继续查阅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教育部教材〔2020〕3号，普通高中课程方案。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粤府〔2019〕42号，以及省教育考试院对 3+1+2 的说明。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协会文章：2024年12月3日选科培训；2026年4月8日升学辅导员培训。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协会年度计划：学期步骤和成长中心的目标，不是完成数。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联系页：https://scda.cn/contact.html （2026年10月5日可打开）。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C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8000" y="648000"/>
            <a:ext cx="10895999" cy="6400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200" b="1">
                <a:solidFill>
                  <a:srgbClr val="1C1B19"/>
                </a:solidFill>
                <a:latin typeface="方正悠宋+ 简 509R"/>
                <a:ea typeface="方正悠宋+ 简 509R"/>
                <a:cs typeface="方正悠宋+ 简 509R"/>
              </a:rPr>
              <a:t>课后怎样联系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8000" y="1516680"/>
            <a:ext cx="10895999" cy="3794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邮箱 info@scda.cn　微信 szcda-2015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请写明学校、对象、想讨论的主题和月份。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这不是报名，也没有名额和费用。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注册与接待：深圳市罗湖区妇儿大厦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1C1B19"/>
                </a:solidFill>
                <a:latin typeface="方正悠宋+ 简 507R"/>
                <a:ea typeface="方正悠宋+ 简 507R"/>
                <a:cs typeface="方正悠宋+ 简 507R"/>
              </a:rPr>
              <a:t>办公：粤港澳大湾区人才创新园 514B</a:t>
            </a:r>
          </a:p>
        </p:txBody>
      </p:sp>
      <p:pic>
        <p:nvPicPr>
          <p:cNvPr id="4" name="Picture 3" descr="彩色圆标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00" y="5562000"/>
            <a:ext cx="648000" cy="6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03919" y="5562000"/>
            <a:ext cx="640080" cy="648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6F675E"/>
                </a:solidFill>
                <a:latin typeface="Times New Roman"/>
                <a:ea typeface="Times New Roman"/>
                <a:cs typeface="Times New Roman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学校如何开展生涯教育与科创成长项目</dc:title>
  <dc:subject>深生协 T1 示范课，60分钟，非已排期活动</dc:subject>
  <dc:creator>深圳市生涯规划与发展协会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